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7.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1"/>
    <p:sldMasterId id="2147483932" r:id="rId2"/>
    <p:sldMasterId id="2147483988" r:id="rId3"/>
    <p:sldMasterId id="2147483980" r:id="rId4"/>
    <p:sldMasterId id="2147483984" r:id="rId5"/>
    <p:sldMasterId id="2147483940" r:id="rId6"/>
    <p:sldMasterId id="2147484010" r:id="rId7"/>
    <p:sldMasterId id="2147483948" r:id="rId8"/>
    <p:sldMasterId id="2147483967" r:id="rId9"/>
  </p:sldMasterIdLst>
  <p:notesMasterIdLst>
    <p:notesMasterId r:id="rId40"/>
  </p:notesMasterIdLst>
  <p:handoutMasterIdLst>
    <p:handoutMasterId r:id="rId41"/>
  </p:handoutMasterIdLst>
  <p:sldIdLst>
    <p:sldId id="263" r:id="rId10"/>
    <p:sldId id="264" r:id="rId11"/>
    <p:sldId id="266" r:id="rId12"/>
    <p:sldId id="267" r:id="rId13"/>
    <p:sldId id="297" r:id="rId14"/>
    <p:sldId id="273" r:id="rId15"/>
    <p:sldId id="268" r:id="rId16"/>
    <p:sldId id="279" r:id="rId17"/>
    <p:sldId id="275" r:id="rId18"/>
    <p:sldId id="271" r:id="rId19"/>
    <p:sldId id="283" r:id="rId20"/>
    <p:sldId id="280" r:id="rId21"/>
    <p:sldId id="281" r:id="rId22"/>
    <p:sldId id="285" r:id="rId23"/>
    <p:sldId id="286" r:id="rId24"/>
    <p:sldId id="287" r:id="rId25"/>
    <p:sldId id="282" r:id="rId26"/>
    <p:sldId id="288" r:id="rId27"/>
    <p:sldId id="274" r:id="rId28"/>
    <p:sldId id="290" r:id="rId29"/>
    <p:sldId id="293" r:id="rId30"/>
    <p:sldId id="294" r:id="rId31"/>
    <p:sldId id="295" r:id="rId32"/>
    <p:sldId id="296" r:id="rId33"/>
    <p:sldId id="299" r:id="rId34"/>
    <p:sldId id="291" r:id="rId35"/>
    <p:sldId id="278" r:id="rId36"/>
    <p:sldId id="300" r:id="rId37"/>
    <p:sldId id="298" r:id="rId38"/>
    <p:sldId id="284" r:id="rId39"/>
  </p:sldIdLst>
  <p:sldSz cx="12192000" cy="6858000"/>
  <p:notesSz cx="6881813" cy="97107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userDrawn="1">
          <p15:clr>
            <a:srgbClr val="A4A3A4"/>
          </p15:clr>
        </p15:guide>
        <p15:guide id="2" pos="778" userDrawn="1">
          <p15:clr>
            <a:srgbClr val="A4A3A4"/>
          </p15:clr>
        </p15:guide>
        <p15:guide id="3" orient="horz" pos="1139" userDrawn="1">
          <p15:clr>
            <a:srgbClr val="A4A3A4"/>
          </p15:clr>
        </p15:guide>
        <p15:guide id="4" pos="7423" userDrawn="1">
          <p15:clr>
            <a:srgbClr val="A4A3A4"/>
          </p15:clr>
        </p15:guide>
        <p15:guide id="5" orient="horz" pos="37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dje, J. van 't (Josje, Student M-CS)" initials="PJv'(SM" lastIdx="1" clrIdx="0">
    <p:extLst>
      <p:ext uri="{19B8F6BF-5375-455C-9EA6-DF929625EA0E}">
        <p15:presenceInfo xmlns:p15="http://schemas.microsoft.com/office/powerpoint/2012/main" userId="Padje, J. van 't (Josje, Student M-C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9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40"/>
    <p:restoredTop sz="61105" autoAdjust="0"/>
  </p:normalViewPr>
  <p:slideViewPr>
    <p:cSldViewPr snapToGrid="0" snapToObjects="1">
      <p:cViewPr varScale="1">
        <p:scale>
          <a:sx n="66" d="100"/>
          <a:sy n="66" d="100"/>
        </p:scale>
        <p:origin x="1980" y="72"/>
      </p:cViewPr>
      <p:guideLst>
        <p:guide orient="horz" pos="618"/>
        <p:guide pos="778"/>
        <p:guide orient="horz" pos="1139"/>
        <p:guide pos="7423"/>
        <p:guide orient="horz" pos="3748"/>
      </p:guideLst>
    </p:cSldViewPr>
  </p:slideViewPr>
  <p:notesTextViewPr>
    <p:cViewPr>
      <p:scale>
        <a:sx n="1" d="1"/>
        <a:sy n="1" d="1"/>
      </p:scale>
      <p:origin x="0" y="0"/>
    </p:cViewPr>
  </p:notesTextViewPr>
  <p:notesViewPr>
    <p:cSldViewPr snapToGrid="0" snapToObjects="1">
      <p:cViewPr varScale="1">
        <p:scale>
          <a:sx n="197" d="100"/>
          <a:sy n="197" d="100"/>
        </p:scale>
        <p:origin x="237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01BE56-1E91-6446-BB37-70A906C6EF87}"/>
              </a:ext>
            </a:extLst>
          </p:cNvPr>
          <p:cNvSpPr>
            <a:spLocks noGrp="1"/>
          </p:cNvSpPr>
          <p:nvPr>
            <p:ph type="hdr" sz="quarter"/>
          </p:nvPr>
        </p:nvSpPr>
        <p:spPr>
          <a:xfrm>
            <a:off x="0" y="1"/>
            <a:ext cx="2982119" cy="487223"/>
          </a:xfrm>
          <a:prstGeom prst="rect">
            <a:avLst/>
          </a:prstGeom>
        </p:spPr>
        <p:txBody>
          <a:bodyPr vert="horz" lIns="94814" tIns="47407" rIns="94814" bIns="47407" rtlCol="0"/>
          <a:lstStyle>
            <a:lvl1pPr algn="l">
              <a:defRPr sz="1200"/>
            </a:lvl1pPr>
          </a:lstStyle>
          <a:p>
            <a:endParaRPr lang="en-US"/>
          </a:p>
        </p:txBody>
      </p:sp>
      <p:sp>
        <p:nvSpPr>
          <p:cNvPr id="3" name="Date Placeholder 2">
            <a:extLst>
              <a:ext uri="{FF2B5EF4-FFF2-40B4-BE49-F238E27FC236}">
                <a16:creationId xmlns:a16="http://schemas.microsoft.com/office/drawing/2014/main" id="{D003CFE5-CFB5-AC4B-B88B-1D953B4D90EB}"/>
              </a:ext>
            </a:extLst>
          </p:cNvPr>
          <p:cNvSpPr>
            <a:spLocks noGrp="1"/>
          </p:cNvSpPr>
          <p:nvPr>
            <p:ph type="dt" sz="quarter" idx="1"/>
          </p:nvPr>
        </p:nvSpPr>
        <p:spPr>
          <a:xfrm>
            <a:off x="3898102" y="1"/>
            <a:ext cx="2982119" cy="487223"/>
          </a:xfrm>
          <a:prstGeom prst="rect">
            <a:avLst/>
          </a:prstGeom>
        </p:spPr>
        <p:txBody>
          <a:bodyPr vert="horz" lIns="94814" tIns="47407" rIns="94814" bIns="47407" rtlCol="0"/>
          <a:lstStyle>
            <a:lvl1pPr algn="r">
              <a:defRPr sz="1200"/>
            </a:lvl1pPr>
          </a:lstStyle>
          <a:p>
            <a:fld id="{752C1FF6-1F9C-A04D-BC2F-BA79939F8A67}" type="datetimeFigureOut">
              <a:rPr lang="en-US" smtClean="0"/>
              <a:t>1/3/2021</a:t>
            </a:fld>
            <a:endParaRPr lang="en-US"/>
          </a:p>
        </p:txBody>
      </p:sp>
      <p:sp>
        <p:nvSpPr>
          <p:cNvPr id="4" name="Footer Placeholder 3">
            <a:extLst>
              <a:ext uri="{FF2B5EF4-FFF2-40B4-BE49-F238E27FC236}">
                <a16:creationId xmlns:a16="http://schemas.microsoft.com/office/drawing/2014/main" id="{D1205199-A0AF-4D47-A407-75BB264A3548}"/>
              </a:ext>
            </a:extLst>
          </p:cNvPr>
          <p:cNvSpPr>
            <a:spLocks noGrp="1"/>
          </p:cNvSpPr>
          <p:nvPr>
            <p:ph type="ftr" sz="quarter" idx="2"/>
          </p:nvPr>
        </p:nvSpPr>
        <p:spPr>
          <a:xfrm>
            <a:off x="0" y="9223516"/>
            <a:ext cx="2982119" cy="487222"/>
          </a:xfrm>
          <a:prstGeom prst="rect">
            <a:avLst/>
          </a:prstGeom>
        </p:spPr>
        <p:txBody>
          <a:bodyPr vert="horz" lIns="94814" tIns="47407" rIns="94814" bIns="47407"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9E8BBE-35C2-F248-BE41-AC409C19DADF}"/>
              </a:ext>
            </a:extLst>
          </p:cNvPr>
          <p:cNvSpPr>
            <a:spLocks noGrp="1"/>
          </p:cNvSpPr>
          <p:nvPr>
            <p:ph type="sldNum" sz="quarter" idx="3"/>
          </p:nvPr>
        </p:nvSpPr>
        <p:spPr>
          <a:xfrm>
            <a:off x="3898102" y="9223516"/>
            <a:ext cx="2982119" cy="487222"/>
          </a:xfrm>
          <a:prstGeom prst="rect">
            <a:avLst/>
          </a:prstGeom>
        </p:spPr>
        <p:txBody>
          <a:bodyPr vert="horz" lIns="94814" tIns="47407" rIns="94814" bIns="47407" rtlCol="0" anchor="b"/>
          <a:lstStyle>
            <a:lvl1pPr algn="r">
              <a:defRPr sz="1200"/>
            </a:lvl1pPr>
          </a:lstStyle>
          <a:p>
            <a:fld id="{6E306A49-4FCA-314D-A6DA-EC7CC1C3A212}" type="slidenum">
              <a:rPr lang="en-US" smtClean="0"/>
              <a:t>‹nr.›</a:t>
            </a:fld>
            <a:endParaRPr lang="en-US"/>
          </a:p>
        </p:txBody>
      </p:sp>
    </p:spTree>
    <p:extLst>
      <p:ext uri="{BB962C8B-B14F-4D97-AF65-F5344CB8AC3E}">
        <p14:creationId xmlns:p14="http://schemas.microsoft.com/office/powerpoint/2010/main" val="290404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119" cy="487223"/>
          </a:xfrm>
          <a:prstGeom prst="rect">
            <a:avLst/>
          </a:prstGeom>
        </p:spPr>
        <p:txBody>
          <a:bodyPr vert="horz" lIns="94814" tIns="47407" rIns="94814" bIns="47407" rtlCol="0"/>
          <a:lstStyle>
            <a:lvl1pPr algn="l">
              <a:defRPr sz="1200"/>
            </a:lvl1pPr>
          </a:lstStyle>
          <a:p>
            <a:endParaRPr lang="en-US"/>
          </a:p>
        </p:txBody>
      </p:sp>
      <p:sp>
        <p:nvSpPr>
          <p:cNvPr id="3" name="Date Placeholder 2"/>
          <p:cNvSpPr>
            <a:spLocks noGrp="1"/>
          </p:cNvSpPr>
          <p:nvPr>
            <p:ph type="dt" idx="1"/>
          </p:nvPr>
        </p:nvSpPr>
        <p:spPr>
          <a:xfrm>
            <a:off x="3898102" y="1"/>
            <a:ext cx="2982119" cy="487223"/>
          </a:xfrm>
          <a:prstGeom prst="rect">
            <a:avLst/>
          </a:prstGeom>
        </p:spPr>
        <p:txBody>
          <a:bodyPr vert="horz" lIns="94814" tIns="47407" rIns="94814" bIns="47407" rtlCol="0"/>
          <a:lstStyle>
            <a:lvl1pPr algn="r">
              <a:defRPr sz="1200"/>
            </a:lvl1pPr>
          </a:lstStyle>
          <a:p>
            <a:fld id="{0AC196D9-2286-0F4F-B943-33A3EEA2528D}" type="datetimeFigureOut">
              <a:rPr lang="en-US" smtClean="0"/>
              <a:t>1/3/2021</a:t>
            </a:fld>
            <a:endParaRPr lang="en-US"/>
          </a:p>
        </p:txBody>
      </p:sp>
      <p:sp>
        <p:nvSpPr>
          <p:cNvPr id="4" name="Slide Image Placeholder 3"/>
          <p:cNvSpPr>
            <a:spLocks noGrp="1" noRot="1" noChangeAspect="1"/>
          </p:cNvSpPr>
          <p:nvPr>
            <p:ph type="sldImg" idx="2"/>
          </p:nvPr>
        </p:nvSpPr>
        <p:spPr>
          <a:xfrm>
            <a:off x="530225" y="1214438"/>
            <a:ext cx="5822950" cy="3276600"/>
          </a:xfrm>
          <a:prstGeom prst="rect">
            <a:avLst/>
          </a:prstGeom>
          <a:noFill/>
          <a:ln w="12700">
            <a:solidFill>
              <a:prstClr val="black"/>
            </a:solidFill>
          </a:ln>
        </p:spPr>
        <p:txBody>
          <a:bodyPr vert="horz" lIns="94814" tIns="47407" rIns="94814" bIns="47407" rtlCol="0" anchor="ctr"/>
          <a:lstStyle/>
          <a:p>
            <a:endParaRPr lang="en-US"/>
          </a:p>
        </p:txBody>
      </p:sp>
      <p:sp>
        <p:nvSpPr>
          <p:cNvPr id="5" name="Notes Placeholder 4"/>
          <p:cNvSpPr>
            <a:spLocks noGrp="1"/>
          </p:cNvSpPr>
          <p:nvPr>
            <p:ph type="body" sz="quarter" idx="3"/>
          </p:nvPr>
        </p:nvSpPr>
        <p:spPr>
          <a:xfrm>
            <a:off x="688182" y="4673292"/>
            <a:ext cx="5505450" cy="3823604"/>
          </a:xfrm>
          <a:prstGeom prst="rect">
            <a:avLst/>
          </a:prstGeom>
        </p:spPr>
        <p:txBody>
          <a:bodyPr vert="horz" lIns="94814" tIns="47407" rIns="94814" bIns="4740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223516"/>
            <a:ext cx="2982119" cy="487222"/>
          </a:xfrm>
          <a:prstGeom prst="rect">
            <a:avLst/>
          </a:prstGeom>
        </p:spPr>
        <p:txBody>
          <a:bodyPr vert="horz" lIns="94814" tIns="47407" rIns="94814" bIns="47407"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9223516"/>
            <a:ext cx="2982119" cy="487222"/>
          </a:xfrm>
          <a:prstGeom prst="rect">
            <a:avLst/>
          </a:prstGeom>
        </p:spPr>
        <p:txBody>
          <a:bodyPr vert="horz" lIns="94814" tIns="47407" rIns="94814" bIns="47407" rtlCol="0" anchor="b"/>
          <a:lstStyle>
            <a:lvl1pPr algn="r">
              <a:defRPr sz="1200"/>
            </a:lvl1pPr>
          </a:lstStyle>
          <a:p>
            <a:fld id="{A2724262-D47C-D444-8DFB-457E9BF504E8}" type="slidenum">
              <a:rPr lang="en-US" smtClean="0"/>
              <a:t>‹nr.›</a:t>
            </a:fld>
            <a:endParaRPr lang="en-US"/>
          </a:p>
        </p:txBody>
      </p:sp>
    </p:spTree>
    <p:extLst>
      <p:ext uri="{BB962C8B-B14F-4D97-AF65-F5344CB8AC3E}">
        <p14:creationId xmlns:p14="http://schemas.microsoft.com/office/powerpoint/2010/main" val="52239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Thank you </a:t>
            </a:r>
            <a:r>
              <a:rPr lang="en-GB" dirty="0" err="1"/>
              <a:t>mannes</a:t>
            </a:r>
            <a:r>
              <a:rPr lang="en-GB" dirty="0"/>
              <a:t> for the INTRODUCTION</a:t>
            </a:r>
          </a:p>
          <a:p>
            <a:r>
              <a:rPr lang="en-GB" dirty="0"/>
              <a:t>Good morning everyone, welcome to my presentation and off course a HAPPY NEW YEAR</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a:t>
            </a:fld>
            <a:endParaRPr lang="en-US"/>
          </a:p>
        </p:txBody>
      </p:sp>
    </p:spTree>
    <p:extLst>
      <p:ext uri="{BB962C8B-B14F-4D97-AF65-F5344CB8AC3E}">
        <p14:creationId xmlns:p14="http://schemas.microsoft.com/office/powerpoint/2010/main" val="4125734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two datasets are MERGED: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ANIMAL CLINIC DEN HAM and weather data.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KNMI dataset of weather station </a:t>
            </a:r>
            <a:r>
              <a:rPr lang="en-GB" sz="1900" dirty="0" err="1">
                <a:latin typeface="Calibri" panose="020F0502020204030204" pitchFamily="34" charset="0"/>
                <a:ea typeface="Calibri" panose="020F0502020204030204" pitchFamily="34" charset="0"/>
                <a:cs typeface="Times New Roman" panose="02020603050405020304" pitchFamily="18" charset="0"/>
              </a:rPr>
              <a:t>Heino</a:t>
            </a:r>
            <a:endParaRPr lang="en-GB" sz="1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30"/>
              </a:spcAft>
            </a:pPr>
            <a:r>
              <a:rPr lang="en-GB" sz="1900" dirty="0" err="1">
                <a:latin typeface="Calibri" panose="020F0502020204030204" pitchFamily="34" charset="0"/>
                <a:ea typeface="Calibri" panose="020F0502020204030204" pitchFamily="34" charset="0"/>
                <a:cs typeface="Times New Roman" panose="02020603050405020304" pitchFamily="18" charset="0"/>
              </a:rPr>
              <a:t>Heino</a:t>
            </a:r>
            <a:r>
              <a:rPr lang="en-GB" sz="1900" dirty="0">
                <a:latin typeface="Calibri" panose="020F0502020204030204" pitchFamily="34" charset="0"/>
                <a:ea typeface="Calibri" panose="020F0502020204030204" pitchFamily="34" charset="0"/>
                <a:cs typeface="Times New Roman" panose="02020603050405020304" pitchFamily="18" charset="0"/>
              </a:rPr>
              <a:t> closest to den ham.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weather data one row for each day in the dataset.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weather data 34 weather variables</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Like daily main wind speed, maximum wind speed and the hour in which this maximum is measured.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7 categories: WIND, TEMPERATURE, SUNSHINE DURATION, PRECIPITATION, BAROMETRIC PRESSURE, HUMIDITY AND EVAPORATION.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Weather data range: 13 November 98 till 9 April 2020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Vet data: 20 January 99 and ends on 9 April 2020 again.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144 thousand lines in vet data</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THINGS LIKE the horse, the owner, the veterinarian in CHARGE and an EXPLANATORY TEST OR THE MEDICATION or treatment GIVEN.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Same horse same day = consult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60 thousand consults in 21 years .</a:t>
            </a:r>
            <a:endParaRPr lang="nl-NL" sz="19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a:p>
            <a:endParaRPr lang="en-GB" dirty="0"/>
          </a:p>
          <a:p>
            <a:endParaRPr lang="en-GB" dirty="0"/>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10</a:t>
            </a:fld>
            <a:endParaRPr lang="en-US"/>
          </a:p>
        </p:txBody>
      </p:sp>
    </p:spTree>
    <p:extLst>
      <p:ext uri="{BB962C8B-B14F-4D97-AF65-F5344CB8AC3E}">
        <p14:creationId xmlns:p14="http://schemas.microsoft.com/office/powerpoint/2010/main" val="1603396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DIAGNOSIS OR REASON</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Keyword search</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PROBLEMS: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false positive “this is not a case of …” or “the horse does not have a …”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false negative: no text, typos or spelling mistakes, use of other terms</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Keyword count is low, CONFIRMED by veterinarian </a:t>
            </a:r>
          </a:p>
          <a:p>
            <a:pPr>
              <a:lnSpc>
                <a:spcPct val="107000"/>
              </a:lnSpc>
              <a:spcAft>
                <a:spcPts val="830"/>
              </a:spcAft>
            </a:pPr>
            <a:endParaRPr lang="en-GB" sz="1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10.000 consults labelled by hand.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binary labelling: 1 or 0 indicating weather or not horse is DIAGNOSED WITH THE DISEASE during the consult.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automatic labelling BAG of WORDS approach using stochastic gradient descent, with different classifiers and loss functions for the different diseases.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ML for labelling consults without text.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calculate accuracy keyword search and automatically labelled data. </a:t>
            </a:r>
          </a:p>
          <a:p>
            <a:pPr>
              <a:lnSpc>
                <a:spcPct val="107000"/>
              </a:lnSpc>
              <a:spcAft>
                <a:spcPts val="830"/>
              </a:spcAft>
            </a:pPr>
            <a:r>
              <a:rPr lang="en-GB" sz="1900" dirty="0" err="1">
                <a:latin typeface="Calibri" panose="020F0502020204030204" pitchFamily="34" charset="0"/>
                <a:ea typeface="Calibri" panose="020F0502020204030204" pitchFamily="34" charset="0"/>
                <a:cs typeface="Times New Roman" panose="02020603050405020304" pitchFamily="18" charset="0"/>
              </a:rPr>
              <a:t>Acc</a:t>
            </a:r>
            <a:r>
              <a:rPr lang="en-GB" sz="1900" dirty="0">
                <a:latin typeface="Calibri" panose="020F0502020204030204" pitchFamily="34" charset="0"/>
                <a:ea typeface="Calibri" panose="020F0502020204030204" pitchFamily="34" charset="0"/>
                <a:cs typeface="Times New Roman" panose="02020603050405020304" pitchFamily="18" charset="0"/>
              </a:rPr>
              <a:t> keyword probably less due to hand labelling of text consults mainly</a:t>
            </a:r>
            <a:endParaRPr lang="nl-NL" sz="19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11</a:t>
            </a:fld>
            <a:endParaRPr lang="en-US"/>
          </a:p>
        </p:txBody>
      </p:sp>
    </p:spTree>
    <p:extLst>
      <p:ext uri="{BB962C8B-B14F-4D97-AF65-F5344CB8AC3E}">
        <p14:creationId xmlns:p14="http://schemas.microsoft.com/office/powerpoint/2010/main" val="404224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900" dirty="0">
                <a:latin typeface="ArialMT"/>
              </a:rPr>
              <a:t>More insight:</a:t>
            </a:r>
          </a:p>
          <a:p>
            <a:pPr algn="l"/>
            <a:endParaRPr lang="en-US" sz="1900" dirty="0">
              <a:latin typeface="ArialMT"/>
            </a:endParaRPr>
          </a:p>
          <a:p>
            <a:pPr algn="l"/>
            <a:r>
              <a:rPr lang="en-US" sz="1900" dirty="0">
                <a:latin typeface="ArialMT"/>
              </a:rPr>
              <a:t>Colic: as expected by LITERATURE and vet</a:t>
            </a:r>
          </a:p>
          <a:p>
            <a:pPr algn="l"/>
            <a:r>
              <a:rPr lang="en-US" sz="1900" dirty="0">
                <a:latin typeface="ArialMT"/>
              </a:rPr>
              <a:t>Laminitis: first peek expected overload of grass, second peek vet: horses on grass later in the year</a:t>
            </a:r>
          </a:p>
          <a:p>
            <a:pPr algn="l"/>
            <a:r>
              <a:rPr lang="en-US" sz="1900" dirty="0">
                <a:latin typeface="ArialMT"/>
              </a:rPr>
              <a:t>Respiratory: expected more during fall, vet: probably due to SUSCEPTIBLE foals</a:t>
            </a:r>
          </a:p>
          <a:p>
            <a:pPr algn="l"/>
            <a:r>
              <a:rPr lang="en-US" sz="1900" dirty="0">
                <a:latin typeface="ArialMT"/>
              </a:rPr>
              <a:t>Skin: expected more during fall, no explanation, CHANGES IN WEATHER, not visualized</a:t>
            </a:r>
          </a:p>
          <a:p>
            <a:pPr algn="l"/>
            <a:endParaRPr lang="en-US" sz="1900" dirty="0">
              <a:latin typeface="ArialMT"/>
            </a:endParaRPr>
          </a:p>
          <a:p>
            <a:pPr algn="l"/>
            <a:endParaRPr lang="en-US" sz="1900" dirty="0">
              <a:latin typeface="ArialMT"/>
            </a:endParaRPr>
          </a:p>
          <a:p>
            <a:pPr algn="l"/>
            <a:endParaRPr lang="en-US" sz="1900" dirty="0">
              <a:latin typeface="ArialMT"/>
            </a:endParaRPr>
          </a:p>
          <a:p>
            <a:pPr algn="l"/>
            <a:endParaRPr lang="en-US" sz="1900" dirty="0">
              <a:latin typeface="ArialMT"/>
            </a:endParaRPr>
          </a:p>
          <a:p>
            <a:pPr algn="l"/>
            <a:endParaRPr lang="en-US" sz="1900" dirty="0">
              <a:latin typeface="ArialMT"/>
            </a:endParaRPr>
          </a:p>
          <a:p>
            <a:pPr algn="l"/>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12</a:t>
            </a:fld>
            <a:endParaRPr lang="en-US"/>
          </a:p>
        </p:txBody>
      </p:sp>
    </p:spTree>
    <p:extLst>
      <p:ext uri="{BB962C8B-B14F-4D97-AF65-F5344CB8AC3E}">
        <p14:creationId xmlns:p14="http://schemas.microsoft.com/office/powerpoint/2010/main" val="326325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SPLIT weather data for visualizations and correlations</a:t>
            </a:r>
          </a:p>
          <a:p>
            <a:r>
              <a:rPr lang="en-GB" dirty="0"/>
              <a:t>Example for how to split. </a:t>
            </a:r>
          </a:p>
          <a:p>
            <a:r>
              <a:rPr lang="en-GB" dirty="0"/>
              <a:t>Days when disease is seen in one</a:t>
            </a:r>
          </a:p>
          <a:p>
            <a:r>
              <a:rPr lang="en-GB" dirty="0"/>
              <a:t>Remaining days in the other </a:t>
            </a:r>
          </a:p>
          <a:p>
            <a:r>
              <a:rPr lang="en-GB" dirty="0"/>
              <a:t>Dt-1 colour down or data up</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13</a:t>
            </a:fld>
            <a:endParaRPr lang="en-US"/>
          </a:p>
        </p:txBody>
      </p:sp>
    </p:spTree>
    <p:extLst>
      <p:ext uri="{BB962C8B-B14F-4D97-AF65-F5344CB8AC3E}">
        <p14:creationId xmlns:p14="http://schemas.microsoft.com/office/powerpoint/2010/main" val="13855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To find obvious correlations between Changes in weather and diseases</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5 MOST MENTIONED: Daily Mean Temperature, Daily Mean Wind Speed, Daily Mean Barometric Pressure, Precipitation Duration and Daily Mean Relative Atmospheric Humidity.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Upper right or lower left.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Following same pattern: no obvious</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Other 3 are very alike</a:t>
            </a:r>
            <a:endParaRPr lang="nl-NL" sz="1900" dirty="0">
              <a:latin typeface="Calibri" panose="020F0502020204030204" pitchFamily="34" charset="0"/>
              <a:ea typeface="Calibri" panose="020F0502020204030204" pitchFamily="34" charset="0"/>
              <a:cs typeface="Times New Roman" panose="02020603050405020304" pitchFamily="18" charset="0"/>
            </a:endParaRPr>
          </a:p>
          <a:p>
            <a:endParaRPr lang="en-GB" sz="1900"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14</a:t>
            </a:fld>
            <a:endParaRPr lang="en-US"/>
          </a:p>
        </p:txBody>
      </p:sp>
    </p:spTree>
    <p:extLst>
      <p:ext uri="{BB962C8B-B14F-4D97-AF65-F5344CB8AC3E}">
        <p14:creationId xmlns:p14="http://schemas.microsoft.com/office/powerpoint/2010/main" val="2756488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Same groups as visualizations</a:t>
            </a:r>
          </a:p>
          <a:p>
            <a:r>
              <a:rPr lang="en-GB" dirty="0"/>
              <a:t>Permutation test = significance test: </a:t>
            </a:r>
          </a:p>
          <a:p>
            <a:r>
              <a:rPr lang="en-GB" dirty="0"/>
              <a:t>p-value = probability difference occurred by chance</a:t>
            </a:r>
          </a:p>
          <a:p>
            <a:r>
              <a:rPr lang="en-GB" dirty="0"/>
              <a:t>The </a:t>
            </a:r>
            <a:r>
              <a:rPr lang="en-GB" dirty="0" err="1"/>
              <a:t>gray</a:t>
            </a:r>
            <a:r>
              <a:rPr lang="en-GB" dirty="0"/>
              <a:t> cells = p-value &lt; 0.01 </a:t>
            </a:r>
          </a:p>
          <a:p>
            <a:r>
              <a:rPr lang="en-GB" dirty="0"/>
              <a:t>0.01 = 1 % difference by change = 99% actual difference. </a:t>
            </a:r>
          </a:p>
          <a:p>
            <a:r>
              <a:rPr lang="en-GB" dirty="0"/>
              <a:t>Red and green = negative and positive correlation</a:t>
            </a:r>
          </a:p>
          <a:p>
            <a:r>
              <a:rPr lang="en-GB" dirty="0"/>
              <a:t>TX = maximum measured temperature on Dt-4 0.4 degrees higher during colic</a:t>
            </a: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15</a:t>
            </a:fld>
            <a:endParaRPr lang="en-US"/>
          </a:p>
        </p:txBody>
      </p:sp>
    </p:spTree>
    <p:extLst>
      <p:ext uri="{BB962C8B-B14F-4D97-AF65-F5344CB8AC3E}">
        <p14:creationId xmlns:p14="http://schemas.microsoft.com/office/powerpoint/2010/main" val="1539363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Small but colours!</a:t>
            </a:r>
          </a:p>
          <a:p>
            <a:r>
              <a:rPr lang="en-GB" dirty="0"/>
              <a:t>Many correlations</a:t>
            </a:r>
          </a:p>
          <a:p>
            <a:r>
              <a:rPr lang="en-GB" dirty="0"/>
              <a:t>Always positive or negative </a:t>
            </a:r>
          </a:p>
          <a:p>
            <a:r>
              <a:rPr lang="en-GB" dirty="0"/>
              <a:t>Expected more specific weather conditions per disease, not bit of all</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16</a:t>
            </a:fld>
            <a:endParaRPr lang="en-US"/>
          </a:p>
        </p:txBody>
      </p:sp>
    </p:spTree>
    <p:extLst>
      <p:ext uri="{BB962C8B-B14F-4D97-AF65-F5344CB8AC3E}">
        <p14:creationId xmlns:p14="http://schemas.microsoft.com/office/powerpoint/2010/main" val="3769699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literature ensemble predictions for weather data</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tested 3 strategies:…</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COMPARED to single classifiers.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Ensemble predictions combining one or more classifiers</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Four classifiers …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work well with weather data and binary data</a:t>
            </a:r>
          </a:p>
          <a:p>
            <a:pPr>
              <a:lnSpc>
                <a:spcPct val="107000"/>
              </a:lnSpc>
              <a:spcAft>
                <a:spcPts val="830"/>
              </a:spcAft>
            </a:pPr>
            <a:endParaRPr lang="en-GB" sz="1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Single and bagging four times per disease</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boosting algorithm only decision trees</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voting algorithm combines classifiers into one model</a:t>
            </a:r>
            <a:endParaRPr lang="nl-NL" sz="1900" dirty="0">
              <a:latin typeface="Calibri" panose="020F0502020204030204" pitchFamily="34" charset="0"/>
              <a:ea typeface="Calibri" panose="020F0502020204030204" pitchFamily="34" charset="0"/>
              <a:cs typeface="Times New Roman" panose="02020603050405020304" pitchFamily="18" charset="0"/>
            </a:endParaRPr>
          </a:p>
          <a:p>
            <a:endParaRPr lang="en-GB" noProof="0"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17</a:t>
            </a:fld>
            <a:endParaRPr lang="en-US"/>
          </a:p>
        </p:txBody>
      </p:sp>
    </p:spTree>
    <p:extLst>
      <p:ext uri="{BB962C8B-B14F-4D97-AF65-F5344CB8AC3E}">
        <p14:creationId xmlns:p14="http://schemas.microsoft.com/office/powerpoint/2010/main" val="2633969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Results</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Single and bagging only best accuracy is shown </a:t>
            </a:r>
          </a:p>
          <a:p>
            <a:pPr>
              <a:lnSpc>
                <a:spcPct val="107000"/>
              </a:lnSpc>
              <a:spcAft>
                <a:spcPts val="830"/>
              </a:spcAft>
            </a:pPr>
            <a:r>
              <a:rPr lang="en-GB" sz="1900" dirty="0">
                <a:latin typeface="Calibri" panose="020F0502020204030204" pitchFamily="34" charset="0"/>
                <a:ea typeface="Calibri" panose="020F0502020204030204" pitchFamily="34" charset="0"/>
                <a:cs typeface="Times New Roman" panose="02020603050405020304" pitchFamily="18" charset="0"/>
              </a:rPr>
              <a:t>Not much difference between classification strategies</a:t>
            </a:r>
            <a:endParaRPr lang="nl-NL" sz="19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18</a:t>
            </a:fld>
            <a:endParaRPr lang="en-US"/>
          </a:p>
        </p:txBody>
      </p:sp>
    </p:spTree>
    <p:extLst>
      <p:ext uri="{BB962C8B-B14F-4D97-AF65-F5344CB8AC3E}">
        <p14:creationId xmlns:p14="http://schemas.microsoft.com/office/powerpoint/2010/main" val="1618965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19</a:t>
            </a:fld>
            <a:endParaRPr lang="en-US"/>
          </a:p>
        </p:txBody>
      </p:sp>
    </p:spTree>
    <p:extLst>
      <p:ext uri="{BB962C8B-B14F-4D97-AF65-F5344CB8AC3E}">
        <p14:creationId xmlns:p14="http://schemas.microsoft.com/office/powerpoint/2010/main" val="840228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start with motivation and background</a:t>
            </a:r>
          </a:p>
          <a:p>
            <a:r>
              <a:rPr lang="en-GB" dirty="0"/>
              <a:t>followed research questions</a:t>
            </a:r>
          </a:p>
          <a:p>
            <a:r>
              <a:rPr lang="en-GB" dirty="0"/>
              <a:t>Then methods and the results </a:t>
            </a:r>
          </a:p>
          <a:p>
            <a:r>
              <a:rPr lang="en-GB" dirty="0"/>
              <a:t>Conclusion = answer the RQs</a:t>
            </a:r>
          </a:p>
          <a:p>
            <a:r>
              <a:rPr lang="en-GB" dirty="0"/>
              <a:t>Afterwards questions</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a:t>
            </a:fld>
            <a:endParaRPr lang="en-US"/>
          </a:p>
        </p:txBody>
      </p:sp>
    </p:spTree>
    <p:extLst>
      <p:ext uri="{BB962C8B-B14F-4D97-AF65-F5344CB8AC3E}">
        <p14:creationId xmlns:p14="http://schemas.microsoft.com/office/powerpoint/2010/main" val="68415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To answer question First sub questions</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20</a:t>
            </a:fld>
            <a:endParaRPr lang="en-US"/>
          </a:p>
        </p:txBody>
      </p:sp>
    </p:spTree>
    <p:extLst>
      <p:ext uri="{BB962C8B-B14F-4D97-AF65-F5344CB8AC3E}">
        <p14:creationId xmlns:p14="http://schemas.microsoft.com/office/powerpoint/2010/main" val="958726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All do correlate to weather conditions</a:t>
            </a: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Wind </a:t>
            </a:r>
            <a:r>
              <a:rPr lang="en-GB" sz="1900" dirty="0" err="1">
                <a:latin typeface="Calibri" panose="020F0502020204030204" pitchFamily="34" charset="0"/>
                <a:ea typeface="Calibri" panose="020F0502020204030204" pitchFamily="34" charset="0"/>
                <a:cs typeface="Times New Roman" panose="02020603050405020304" pitchFamily="18" charset="0"/>
              </a:rPr>
              <a:t>negativally</a:t>
            </a:r>
            <a:endParaRPr lang="en-GB" sz="1900" dirty="0">
              <a:latin typeface="Calibri" panose="020F0502020204030204" pitchFamily="34" charset="0"/>
              <a:ea typeface="Calibri" panose="020F0502020204030204" pitchFamily="34" charset="0"/>
              <a:cs typeface="Times New Roman" panose="02020603050405020304" pitchFamily="18" charset="0"/>
            </a:endParaRP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Barometric also negative, while literature mostly suggest positive</a:t>
            </a:r>
            <a:endParaRPr lang="nl-NL" sz="1900" dirty="0">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21</a:t>
            </a:fld>
            <a:endParaRPr lang="en-US"/>
          </a:p>
        </p:txBody>
      </p:sp>
    </p:spTree>
    <p:extLst>
      <p:ext uri="{BB962C8B-B14F-4D97-AF65-F5344CB8AC3E}">
        <p14:creationId xmlns:p14="http://schemas.microsoft.com/office/powerpoint/2010/main" val="3889287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Temp positive instead of negative</a:t>
            </a: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Indeed less rain so drought</a:t>
            </a: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Weather conditions</a:t>
            </a:r>
            <a:endParaRPr lang="nl-NL" sz="1900" dirty="0">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22</a:t>
            </a:fld>
            <a:endParaRPr lang="en-US"/>
          </a:p>
        </p:txBody>
      </p:sp>
    </p:spTree>
    <p:extLst>
      <p:ext uri="{BB962C8B-B14F-4D97-AF65-F5344CB8AC3E}">
        <p14:creationId xmlns:p14="http://schemas.microsoft.com/office/powerpoint/2010/main" val="2645513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Indeed high temperatures but not humid</a:t>
            </a:r>
            <a:endParaRPr lang="nl-NL" sz="19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ea typeface="Calibri" panose="020F0502020204030204" pitchFamily="34" charset="0"/>
                <a:cs typeface="Times New Roman" panose="02020603050405020304" pitchFamily="18" charset="0"/>
              </a:rPr>
              <a:t>Weather conditions</a:t>
            </a:r>
            <a:endParaRPr lang="nl-NL" sz="1200" dirty="0">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23</a:t>
            </a:fld>
            <a:endParaRPr lang="en-US"/>
          </a:p>
        </p:txBody>
      </p:sp>
    </p:spTree>
    <p:extLst>
      <p:ext uri="{BB962C8B-B14F-4D97-AF65-F5344CB8AC3E}">
        <p14:creationId xmlns:p14="http://schemas.microsoft.com/office/powerpoint/2010/main" val="3422753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Less rain</a:t>
            </a: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Low average humidity</a:t>
            </a: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But higher max</a:t>
            </a: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And lower min</a:t>
            </a:r>
            <a:endParaRPr lang="nl-NL" sz="19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ea typeface="Calibri" panose="020F0502020204030204" pitchFamily="34" charset="0"/>
                <a:cs typeface="Times New Roman" panose="02020603050405020304" pitchFamily="18" charset="0"/>
              </a:rPr>
              <a:t>Weather conditions</a:t>
            </a:r>
            <a:endParaRPr lang="nl-NL" sz="1200" dirty="0">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24</a:t>
            </a:fld>
            <a:endParaRPr lang="en-US"/>
          </a:p>
        </p:txBody>
      </p:sp>
    </p:spTree>
    <p:extLst>
      <p:ext uri="{BB962C8B-B14F-4D97-AF65-F5344CB8AC3E}">
        <p14:creationId xmlns:p14="http://schemas.microsoft.com/office/powerpoint/2010/main" val="2093401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lot of correlations </a:t>
            </a: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No correlations with specific diseases as expected</a:t>
            </a:r>
          </a:p>
          <a:p>
            <a:pPr marL="0" marR="0" lvl="0" indent="0" algn="l" defTabSz="948141"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ea typeface="Calibri" panose="020F0502020204030204" pitchFamily="34" charset="0"/>
                <a:cs typeface="Times New Roman" panose="02020603050405020304" pitchFamily="18" charset="0"/>
              </a:rPr>
              <a:t>Weather conditions</a:t>
            </a:r>
            <a:endParaRPr lang="nl-NL" sz="1200" dirty="0">
              <a:latin typeface="Calibri" panose="020F0502020204030204" pitchFamily="34" charset="0"/>
              <a:ea typeface="Calibri" panose="020F0502020204030204" pitchFamily="34" charset="0"/>
              <a:cs typeface="Times New Roman" panose="02020603050405020304" pitchFamily="18" charset="0"/>
            </a:endParaRPr>
          </a:p>
          <a:p>
            <a:pPr defTabSz="948141">
              <a:defRPr/>
            </a:pP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25</a:t>
            </a:fld>
            <a:endParaRPr lang="en-US"/>
          </a:p>
        </p:txBody>
      </p:sp>
    </p:spTree>
    <p:extLst>
      <p:ext uri="{BB962C8B-B14F-4D97-AF65-F5344CB8AC3E}">
        <p14:creationId xmlns:p14="http://schemas.microsoft.com/office/powerpoint/2010/main" val="975578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Respiratory most accurate almost 80% accuracy. </a:t>
            </a: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Laminitis hardest to predict 65%. </a:t>
            </a: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50% = randomness</a:t>
            </a: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prediction of the diseases  is not very good. </a:t>
            </a:r>
            <a:endParaRPr lang="nl-NL" sz="1900" dirty="0">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26</a:t>
            </a:fld>
            <a:endParaRPr lang="en-US"/>
          </a:p>
        </p:txBody>
      </p:sp>
    </p:spTree>
    <p:extLst>
      <p:ext uri="{BB962C8B-B14F-4D97-AF65-F5344CB8AC3E}">
        <p14:creationId xmlns:p14="http://schemas.microsoft.com/office/powerpoint/2010/main" val="4060452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Thank you </a:t>
            </a:r>
          </a:p>
          <a:p>
            <a:pPr defTabSz="948141">
              <a:defRPr/>
            </a:pPr>
            <a:r>
              <a:rPr lang="en-GB" sz="1900" dirty="0">
                <a:latin typeface="Calibri" panose="020F0502020204030204" pitchFamily="34" charset="0"/>
                <a:ea typeface="Calibri" panose="020F0502020204030204" pitchFamily="34" charset="0"/>
                <a:cs typeface="Times New Roman" panose="02020603050405020304" pitchFamily="18" charset="0"/>
              </a:rPr>
              <a:t>any questions?</a:t>
            </a:r>
            <a:endParaRPr lang="nl-NL" sz="1900" dirty="0">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27</a:t>
            </a:fld>
            <a:endParaRPr lang="en-US"/>
          </a:p>
        </p:txBody>
      </p:sp>
    </p:spTree>
    <p:extLst>
      <p:ext uri="{BB962C8B-B14F-4D97-AF65-F5344CB8AC3E}">
        <p14:creationId xmlns:p14="http://schemas.microsoft.com/office/powerpoint/2010/main" val="579533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28</a:t>
            </a:fld>
            <a:endParaRPr lang="en-US"/>
          </a:p>
        </p:txBody>
      </p:sp>
    </p:spTree>
    <p:extLst>
      <p:ext uri="{BB962C8B-B14F-4D97-AF65-F5344CB8AC3E}">
        <p14:creationId xmlns:p14="http://schemas.microsoft.com/office/powerpoint/2010/main" val="2275233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As with the second visualizations, the weather data is split into groups A and B for the correlation analysis. </a:t>
            </a:r>
          </a:p>
          <a:p>
            <a:r>
              <a:rPr lang="en-GB" dirty="0"/>
              <a:t>For the correlation analysis, I wanted to know if there is a significant difference between group A and group B or if this difference did occur by chance. For this, Permutation tests are used.</a:t>
            </a:r>
          </a:p>
          <a:p>
            <a:r>
              <a:rPr lang="en-GB" dirty="0"/>
              <a:t>A permutation test works as follows:</a:t>
            </a:r>
          </a:p>
          <a:p>
            <a:r>
              <a:rPr lang="en-GB" dirty="0"/>
              <a:t>The difference of the mean of the two groups is calculated. Then items in the groups are shuffled randomly and the difference  in mean of these new groups is calculated again. This shuffling and calculation of the difference mean is done 1000 times.</a:t>
            </a:r>
          </a:p>
          <a:p>
            <a:r>
              <a:rPr lang="en-GB" dirty="0"/>
              <a:t>When we would make a histogram of these plots we would get something like this. When the difference in mean of the actual group A and B is somewhere in the middle of this histogram, the probability that the difference in mean occurred by chance is quite large, while when this difference in mean is somewhere at the ends of the histogram this probability gets smaller. This probability is called the P_VALUE A permutation test is performed for each of the weather values, and diseases, to see which weather variables do have a correlation with the diseases</a:t>
            </a: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29</a:t>
            </a:fld>
            <a:endParaRPr lang="en-US"/>
          </a:p>
        </p:txBody>
      </p:sp>
    </p:spTree>
    <p:extLst>
      <p:ext uri="{BB962C8B-B14F-4D97-AF65-F5344CB8AC3E}">
        <p14:creationId xmlns:p14="http://schemas.microsoft.com/office/powerpoint/2010/main" val="163477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3</a:t>
            </a:fld>
            <a:endParaRPr lang="en-US"/>
          </a:p>
        </p:txBody>
      </p:sp>
    </p:spTree>
    <p:extLst>
      <p:ext uri="{BB962C8B-B14F-4D97-AF65-F5344CB8AC3E}">
        <p14:creationId xmlns:p14="http://schemas.microsoft.com/office/powerpoint/2010/main" val="2384689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Bigger, others have 100 dots </a:t>
            </a:r>
          </a:p>
          <a:p>
            <a:r>
              <a:rPr lang="en-GB" dirty="0"/>
              <a:t>To make this even more clear I have made two of these visualizations bigger. These visualizations show the same data as the previous ones. There are a lot more dots in these visualizations as in the previous ones. That is because the previous plots only contain 100 dots per class for each of the images. That is done because, as we can see here, the second class completely overrides the first one, which makes it unclear what happens under need all these orange dots. Therefore the HISTOGRAMS are added at the sides of the plots. Since the histograms show the same shape for both classes, we can conclude that both classes are very similar.</a:t>
            </a:r>
          </a:p>
          <a:p>
            <a:r>
              <a:rPr lang="en-GB" noProof="0" dirty="0"/>
              <a:t>And again, when changes in the weather would correlate to the disease we would expect the classes to have different shapes.</a:t>
            </a: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30</a:t>
            </a:fld>
            <a:endParaRPr lang="en-US"/>
          </a:p>
        </p:txBody>
      </p:sp>
    </p:spTree>
    <p:extLst>
      <p:ext uri="{BB962C8B-B14F-4D97-AF65-F5344CB8AC3E}">
        <p14:creationId xmlns:p14="http://schemas.microsoft.com/office/powerpoint/2010/main" val="301768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HORSE OWNERS</a:t>
            </a:r>
          </a:p>
          <a:p>
            <a:r>
              <a:rPr lang="en-GB" dirty="0"/>
              <a:t>EQUINE PROFESSIONALS</a:t>
            </a:r>
          </a:p>
          <a:p>
            <a:r>
              <a:rPr lang="en-GB" dirty="0"/>
              <a:t>ASSUMPTIONS</a:t>
            </a:r>
          </a:p>
          <a:p>
            <a:r>
              <a:rPr lang="en-GB" dirty="0"/>
              <a:t> CAUSES of diseases</a:t>
            </a:r>
          </a:p>
          <a:p>
            <a:r>
              <a:rPr lang="en-GB" dirty="0"/>
              <a:t>assumptions CLAIM specific weather conditions PARTICULAR diseases.</a:t>
            </a:r>
          </a:p>
          <a:p>
            <a:r>
              <a:rPr lang="en-GB" dirty="0"/>
              <a:t>For example -&gt; see screen</a:t>
            </a:r>
          </a:p>
          <a:p>
            <a:endParaRPr lang="en-GB" dirty="0"/>
          </a:p>
          <a:p>
            <a:r>
              <a:rPr lang="en-GB" dirty="0"/>
              <a:t>GOAL determine true and false</a:t>
            </a:r>
          </a:p>
          <a:p>
            <a:r>
              <a:rPr lang="en-GB" dirty="0"/>
              <a:t>help more ACCURATELY DIAGNOSE horses</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4</a:t>
            </a:fld>
            <a:endParaRPr lang="en-US"/>
          </a:p>
        </p:txBody>
      </p:sp>
    </p:spTree>
    <p:extLst>
      <p:ext uri="{BB962C8B-B14F-4D97-AF65-F5344CB8AC3E}">
        <p14:creationId xmlns:p14="http://schemas.microsoft.com/office/powerpoint/2010/main" val="60080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focusses on 4 diseases:</a:t>
            </a:r>
          </a:p>
          <a:p>
            <a:endParaRPr lang="en-GB" dirty="0"/>
          </a:p>
          <a:p>
            <a:r>
              <a:rPr lang="en-GB" dirty="0"/>
              <a:t>Colic abdominal pain</a:t>
            </a:r>
          </a:p>
          <a:p>
            <a:r>
              <a:rPr lang="en-GB" dirty="0"/>
              <a:t>Laminitis INFLAMMATION</a:t>
            </a:r>
          </a:p>
          <a:p>
            <a:r>
              <a:rPr lang="en-GB" dirty="0"/>
              <a:t>Respiratory any thing from snotty noses and coughing to NEUMONIA</a:t>
            </a:r>
          </a:p>
          <a:p>
            <a:r>
              <a:rPr lang="en-GB" dirty="0"/>
              <a:t>Skin such as fungal and bacterial infections and ALLERGIC reactions. most common mud fever</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5</a:t>
            </a:fld>
            <a:endParaRPr lang="en-US"/>
          </a:p>
        </p:txBody>
      </p:sp>
    </p:spTree>
    <p:extLst>
      <p:ext uri="{BB962C8B-B14F-4D97-AF65-F5344CB8AC3E}">
        <p14:creationId xmlns:p14="http://schemas.microsoft.com/office/powerpoint/2010/main" val="320534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highlight>
                  <a:srgbClr val="00FF00"/>
                </a:highlight>
              </a:rPr>
              <a:t>The research questions for this research are based on a LITERATURE REVIEW, done for this research on the RELATION between the four disease and the weather</a:t>
            </a:r>
            <a:endParaRPr lang="nl-NL" dirty="0">
              <a:highlight>
                <a:srgbClr val="00FF00"/>
              </a:highlight>
            </a:endParaRP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6</a:t>
            </a:fld>
            <a:endParaRPr lang="en-US"/>
          </a:p>
        </p:txBody>
      </p:sp>
    </p:spTree>
    <p:extLst>
      <p:ext uri="{BB962C8B-B14F-4D97-AF65-F5344CB8AC3E}">
        <p14:creationId xmlns:p14="http://schemas.microsoft.com/office/powerpoint/2010/main" val="1444964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first question is …</a:t>
            </a:r>
          </a:p>
          <a:p>
            <a:r>
              <a:rPr lang="en-GB" dirty="0"/>
              <a:t>divided into 4 sub questions:</a:t>
            </a:r>
          </a:p>
          <a:p>
            <a:r>
              <a:rPr lang="en-GB" dirty="0"/>
              <a:t>…</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7</a:t>
            </a:fld>
            <a:endParaRPr lang="en-US"/>
          </a:p>
        </p:txBody>
      </p:sp>
    </p:spTree>
    <p:extLst>
      <p:ext uri="{BB962C8B-B14F-4D97-AF65-F5344CB8AC3E}">
        <p14:creationId xmlns:p14="http://schemas.microsoft.com/office/powerpoint/2010/main" val="40929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second research question is ….</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8</a:t>
            </a:fld>
            <a:endParaRPr lang="en-US"/>
          </a:p>
        </p:txBody>
      </p:sp>
    </p:spTree>
    <p:extLst>
      <p:ext uri="{BB962C8B-B14F-4D97-AF65-F5344CB8AC3E}">
        <p14:creationId xmlns:p14="http://schemas.microsoft.com/office/powerpoint/2010/main" val="311174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9</a:t>
            </a:fld>
            <a:endParaRPr lang="en-US"/>
          </a:p>
        </p:txBody>
      </p:sp>
    </p:spTree>
    <p:extLst>
      <p:ext uri="{BB962C8B-B14F-4D97-AF65-F5344CB8AC3E}">
        <p14:creationId xmlns:p14="http://schemas.microsoft.com/office/powerpoint/2010/main" val="2027430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ink">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E75471C-02C9-9145-8C0F-DCA7171A280A}"/>
              </a:ext>
            </a:extLst>
          </p:cNvPr>
          <p:cNvSpPr>
            <a:spLocks noGrp="1"/>
          </p:cNvSpPr>
          <p:nvPr>
            <p:ph type="dt" sz="half" idx="10"/>
          </p:nvPr>
        </p:nvSpPr>
        <p:spPr>
          <a:xfrm>
            <a:off x="291547" y="6356350"/>
            <a:ext cx="3361196" cy="365125"/>
          </a:xfrm>
        </p:spPr>
        <p:txBody>
          <a:bodyPr/>
          <a:lstStyle>
            <a:lvl1pPr>
              <a:defRPr cap="all" baseline="0">
                <a:latin typeface="Arial" panose="020B0604020202020204" pitchFamily="34" charset="0"/>
              </a:defRPr>
            </a:lvl1pPr>
          </a:lstStyle>
          <a:p>
            <a:fld id="{FA728384-E984-F446-A49C-FBBB97E0742D}" type="datetime3">
              <a:rPr lang="en-US" smtClean="0"/>
              <a:t>3 January 2021</a:t>
            </a:fld>
            <a:endParaRPr lang="en-US" dirty="0"/>
          </a:p>
        </p:txBody>
      </p:sp>
      <p:sp>
        <p:nvSpPr>
          <p:cNvPr id="9" name="Footer Placeholder 8">
            <a:extLst>
              <a:ext uri="{FF2B5EF4-FFF2-40B4-BE49-F238E27FC236}">
                <a16:creationId xmlns:a16="http://schemas.microsoft.com/office/drawing/2014/main" id="{CB692917-398F-D34C-A817-2150667F5369}"/>
              </a:ext>
            </a:extLst>
          </p:cNvPr>
          <p:cNvSpPr>
            <a:spLocks noGrp="1"/>
          </p:cNvSpPr>
          <p:nvPr>
            <p:ph type="ftr" sz="quarter" idx="11"/>
          </p:nvPr>
        </p:nvSpPr>
        <p:spPr>
          <a:xfrm>
            <a:off x="3877961" y="6356350"/>
            <a:ext cx="7207551" cy="365125"/>
          </a:xfrm>
        </p:spPr>
        <p:txBody>
          <a:bodyPr/>
          <a:lstStyle>
            <a:lvl1pPr algn="l">
              <a:defRPr cap="all" baseline="0">
                <a:latin typeface="Arial" panose="020B0604020202020204" pitchFamily="34" charset="0"/>
              </a:defRPr>
            </a:lvl1pPr>
          </a:lstStyle>
          <a:p>
            <a:endParaRPr lang="en-US" dirty="0"/>
          </a:p>
        </p:txBody>
      </p:sp>
      <p:sp>
        <p:nvSpPr>
          <p:cNvPr id="10" name="Slide Number Placeholder 9">
            <a:extLst>
              <a:ext uri="{FF2B5EF4-FFF2-40B4-BE49-F238E27FC236}">
                <a16:creationId xmlns:a16="http://schemas.microsoft.com/office/drawing/2014/main" id="{DEBF3654-DD81-DB45-9602-B09B3CF80270}"/>
              </a:ext>
            </a:extLst>
          </p:cNvPr>
          <p:cNvSpPr>
            <a:spLocks noGrp="1"/>
          </p:cNvSpPr>
          <p:nvPr>
            <p:ph type="sldNum" sz="quarter" idx="12"/>
          </p:nvPr>
        </p:nvSpPr>
        <p:spPr>
          <a:xfrm>
            <a:off x="11310730" y="6356350"/>
            <a:ext cx="609600" cy="365125"/>
          </a:xfrm>
        </p:spPr>
        <p:txBody>
          <a:bodyPr/>
          <a:lstStyle>
            <a:lvl1pPr>
              <a:defRPr cap="all" baseline="0">
                <a:latin typeface="Arial" panose="020B0604020202020204" pitchFamily="34" charset="0"/>
              </a:defRPr>
            </a:lvl1pPr>
          </a:lstStyle>
          <a:p>
            <a:fld id="{59D79D20-9926-6947-91A9-E826DAB4C488}" type="slidenum">
              <a:rPr lang="en-US" smtClean="0"/>
              <a:pPr/>
              <a:t>‹nr.›</a:t>
            </a:fld>
            <a:endParaRPr lang="en-US" dirty="0"/>
          </a:p>
        </p:txBody>
      </p:sp>
      <p:sp>
        <p:nvSpPr>
          <p:cNvPr id="11" name="Title 10">
            <a:extLst>
              <a:ext uri="{FF2B5EF4-FFF2-40B4-BE49-F238E27FC236}">
                <a16:creationId xmlns:a16="http://schemas.microsoft.com/office/drawing/2014/main" id="{DA016B96-8B58-2D47-BB97-1861188CC4A9}"/>
              </a:ext>
            </a:extLst>
          </p:cNvPr>
          <p:cNvSpPr>
            <a:spLocks noGrp="1"/>
          </p:cNvSpPr>
          <p:nvPr>
            <p:ph type="title"/>
          </p:nvPr>
        </p:nvSpPr>
        <p:spPr>
          <a:xfrm>
            <a:off x="3877962" y="3956824"/>
            <a:ext cx="8042368" cy="656274"/>
          </a:xfrm>
          <a:prstGeom prst="rect">
            <a:avLst/>
          </a:prstGeom>
          <a:noFill/>
        </p:spPr>
        <p:txBody>
          <a:bodyPr/>
          <a:lstStyle>
            <a:lvl1pPr>
              <a:defRPr sz="3200" baseline="0">
                <a:solidFill>
                  <a:schemeClr val="accent3"/>
                </a:solidFill>
              </a:defRPr>
            </a:lvl1pPr>
          </a:lstStyle>
          <a:p>
            <a:r>
              <a:rPr lang="en-US" dirty="0"/>
              <a:t>Click to edit Master title style</a:t>
            </a:r>
          </a:p>
        </p:txBody>
      </p:sp>
      <p:sp>
        <p:nvSpPr>
          <p:cNvPr id="13" name="Text Placeholder 12">
            <a:extLst>
              <a:ext uri="{FF2B5EF4-FFF2-40B4-BE49-F238E27FC236}">
                <a16:creationId xmlns:a16="http://schemas.microsoft.com/office/drawing/2014/main" id="{6F27629C-F8CE-394C-AB77-2C70E78772B0}"/>
              </a:ext>
            </a:extLst>
          </p:cNvPr>
          <p:cNvSpPr>
            <a:spLocks noGrp="1"/>
          </p:cNvSpPr>
          <p:nvPr>
            <p:ph type="body" sz="quarter" idx="13" hasCustomPrompt="1"/>
          </p:nvPr>
        </p:nvSpPr>
        <p:spPr>
          <a:xfrm>
            <a:off x="3878262" y="4613098"/>
            <a:ext cx="8042067" cy="578732"/>
          </a:xfrm>
          <a:prstGeom prst="rect">
            <a:avLst/>
          </a:prstGeom>
        </p:spPr>
        <p:txBody>
          <a:bodyPr/>
          <a:lstStyle>
            <a:lvl1pPr marL="0" indent="0">
              <a:buNone/>
              <a:defRPr sz="1800" cap="all" baseline="0">
                <a:solidFill>
                  <a:schemeClr val="accent3"/>
                </a:solidFill>
                <a:latin typeface="Arial Narrow" panose="020B0606020202030204" pitchFamily="34" charset="0"/>
              </a:defRPr>
            </a:lvl1pPr>
          </a:lstStyle>
          <a:p>
            <a:pPr lvl="0"/>
            <a:r>
              <a:rPr lang="en-US" dirty="0"/>
              <a:t>Click to edit master subtitle style</a:t>
            </a:r>
          </a:p>
        </p:txBody>
      </p:sp>
      <p:sp>
        <p:nvSpPr>
          <p:cNvPr id="15" name="Text Placeholder 14">
            <a:extLst>
              <a:ext uri="{FF2B5EF4-FFF2-40B4-BE49-F238E27FC236}">
                <a16:creationId xmlns:a16="http://schemas.microsoft.com/office/drawing/2014/main" id="{65FCFFA0-98B2-F746-83EA-8DBDA6B7A7C9}"/>
              </a:ext>
            </a:extLst>
          </p:cNvPr>
          <p:cNvSpPr>
            <a:spLocks noGrp="1"/>
          </p:cNvSpPr>
          <p:nvPr>
            <p:ph type="body" sz="quarter" idx="14" hasCustomPrompt="1"/>
          </p:nvPr>
        </p:nvSpPr>
        <p:spPr>
          <a:xfrm>
            <a:off x="291547" y="347663"/>
            <a:ext cx="5145157" cy="477837"/>
          </a:xfrm>
          <a:prstGeom prst="rect">
            <a:avLst/>
          </a:prstGeom>
        </p:spPr>
        <p:txBody>
          <a:bodyPr/>
          <a:lstStyle>
            <a:lvl1pPr marL="0" indent="0">
              <a:buNone/>
              <a:defRPr sz="1400" b="1" i="0" cap="all" baseline="0">
                <a:solidFill>
                  <a:schemeClr val="bg1"/>
                </a:solidFill>
                <a:latin typeface="Arial Narrow" panose="020B0606020202030204" pitchFamily="34" charset="0"/>
              </a:defRPr>
            </a:lvl1pPr>
          </a:lstStyle>
          <a:p>
            <a:pPr lvl="0"/>
            <a:r>
              <a:rPr lang="en-US" dirty="0"/>
              <a:t>Faculty / department name</a:t>
            </a:r>
          </a:p>
        </p:txBody>
      </p:sp>
      <p:pic>
        <p:nvPicPr>
          <p:cNvPr id="18" name="Picture 17">
            <a:extLst>
              <a:ext uri="{FF2B5EF4-FFF2-40B4-BE49-F238E27FC236}">
                <a16:creationId xmlns:a16="http://schemas.microsoft.com/office/drawing/2014/main" id="{AB44F889-6CB5-BD43-B19A-F35F370828C7}"/>
              </a:ext>
            </a:extLst>
          </p:cNvPr>
          <p:cNvPicPr>
            <a:picLocks noChangeAspect="1"/>
          </p:cNvPicPr>
          <p:nvPr userDrawn="1"/>
        </p:nvPicPr>
        <p:blipFill>
          <a:blip r:embed="rId2"/>
          <a:stretch>
            <a:fillRect/>
          </a:stretch>
        </p:blipFill>
        <p:spPr>
          <a:xfrm rot="20241850">
            <a:off x="5966239" y="-3055937"/>
            <a:ext cx="7594600" cy="6807200"/>
          </a:xfrm>
          <a:prstGeom prst="rect">
            <a:avLst/>
          </a:prstGeom>
        </p:spPr>
      </p:pic>
    </p:spTree>
    <p:extLst>
      <p:ext uri="{BB962C8B-B14F-4D97-AF65-F5344CB8AC3E}">
        <p14:creationId xmlns:p14="http://schemas.microsoft.com/office/powerpoint/2010/main" val="274620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slide + logo own nam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93D4B685-9FED-F545-8AA3-7D67B884E2CE}"/>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‹nr.›</a:t>
            </a:fld>
            <a:endParaRPr lang="en-US" dirty="0"/>
          </a:p>
        </p:txBody>
      </p:sp>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
        <p:nvSpPr>
          <p:cNvPr id="4" name="Text Placeholder 3">
            <a:extLst>
              <a:ext uri="{FF2B5EF4-FFF2-40B4-BE49-F238E27FC236}">
                <a16:creationId xmlns:a16="http://schemas.microsoft.com/office/drawing/2014/main" id="{B3D6F986-96E2-164C-A4A4-BCDB45FCEB84}"/>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5" name="Text Placeholder 3">
            <a:extLst>
              <a:ext uri="{FF2B5EF4-FFF2-40B4-BE49-F238E27FC236}">
                <a16:creationId xmlns:a16="http://schemas.microsoft.com/office/drawing/2014/main" id="{841E5C2C-50FF-634E-807B-2A6B4C766B88}"/>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6" name="Text Placeholder 3">
            <a:extLst>
              <a:ext uri="{FF2B5EF4-FFF2-40B4-BE49-F238E27FC236}">
                <a16:creationId xmlns:a16="http://schemas.microsoft.com/office/drawing/2014/main" id="{BAC4FDA1-EAD9-0143-BBE7-C3C2B96C90C1}"/>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Tree>
    <p:extLst>
      <p:ext uri="{BB962C8B-B14F-4D97-AF65-F5344CB8AC3E}">
        <p14:creationId xmlns:p14="http://schemas.microsoft.com/office/powerpoint/2010/main" val="91318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slide + logo own nam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BE39757D-25E3-9D4C-89B0-ABC83FC54690}"/>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
        <p:nvSpPr>
          <p:cNvPr id="7" name="Text Placeholder 3">
            <a:extLst>
              <a:ext uri="{FF2B5EF4-FFF2-40B4-BE49-F238E27FC236}">
                <a16:creationId xmlns:a16="http://schemas.microsoft.com/office/drawing/2014/main" id="{CB421DEC-2CA7-C94A-833C-25A48605A751}"/>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1" name="Text Placeholder 3">
            <a:extLst>
              <a:ext uri="{FF2B5EF4-FFF2-40B4-BE49-F238E27FC236}">
                <a16:creationId xmlns:a16="http://schemas.microsoft.com/office/drawing/2014/main" id="{3847639B-FEE4-434B-885D-AB2ED1BE4E1D}"/>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B591F65F-2F42-D743-9B78-58BBBB59799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90372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slide + logo own nam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xfrm>
            <a:off x="313576" y="6144654"/>
            <a:ext cx="441770" cy="441813"/>
          </a:xfrm>
          <a:ln>
            <a:solidFill>
              <a:schemeClr val="accent6"/>
            </a:solidFill>
          </a:ln>
        </p:spPr>
        <p:txBody>
          <a:bodyPr/>
          <a:lstStyle/>
          <a:p>
            <a:fld id="{6586D83B-F5E2-6149-B7DD-0F6F1BA75908}" type="slidenum">
              <a:rPr lang="en-US" smtClean="0"/>
              <a:pPr/>
              <a:t>‹nr.›</a:t>
            </a:fld>
            <a:endParaRPr lang="en-US" dirty="0"/>
          </a:p>
        </p:txBody>
      </p:sp>
      <p:sp>
        <p:nvSpPr>
          <p:cNvPr id="7" name="Text Placeholder 3">
            <a:extLst>
              <a:ext uri="{FF2B5EF4-FFF2-40B4-BE49-F238E27FC236}">
                <a16:creationId xmlns:a16="http://schemas.microsoft.com/office/drawing/2014/main" id="{D381BDAF-9E21-554F-B1E0-988F5E0C4623}"/>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1" name="Text Placeholder 3">
            <a:extLst>
              <a:ext uri="{FF2B5EF4-FFF2-40B4-BE49-F238E27FC236}">
                <a16:creationId xmlns:a16="http://schemas.microsoft.com/office/drawing/2014/main" id="{A997D815-DD56-B94F-A323-DFB05DD20BDB}"/>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FD60B78A-3EB3-2E4C-A4F1-5262378EA03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8" name="Picture 7">
            <a:extLst>
              <a:ext uri="{FF2B5EF4-FFF2-40B4-BE49-F238E27FC236}">
                <a16:creationId xmlns:a16="http://schemas.microsoft.com/office/drawing/2014/main" id="{4D17A219-89BE-B349-BB47-80A70966D670}"/>
              </a:ext>
            </a:extLst>
          </p:cNvPr>
          <p:cNvPicPr>
            <a:picLocks noChangeAspect="1"/>
          </p:cNvPicPr>
          <p:nvPr userDrawn="1"/>
        </p:nvPicPr>
        <p:blipFill>
          <a:blip r:embed="rId2"/>
          <a:stretch>
            <a:fillRect/>
          </a:stretch>
        </p:blipFill>
        <p:spPr>
          <a:xfrm rot="20445414">
            <a:off x="6621964" y="-2960252"/>
            <a:ext cx="5006078" cy="6857999"/>
          </a:xfrm>
          <a:prstGeom prst="rect">
            <a:avLst/>
          </a:prstGeom>
        </p:spPr>
      </p:pic>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746069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slide + logo own nam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‹nr.›</a:t>
            </a:fld>
            <a:endParaRPr lang="en-US" dirty="0"/>
          </a:p>
        </p:txBody>
      </p:sp>
      <p:sp>
        <p:nvSpPr>
          <p:cNvPr id="4" name="Text Placeholder 3">
            <a:extLst>
              <a:ext uri="{FF2B5EF4-FFF2-40B4-BE49-F238E27FC236}">
                <a16:creationId xmlns:a16="http://schemas.microsoft.com/office/drawing/2014/main" id="{B3D6F986-96E2-164C-A4A4-BCDB45FCEB84}"/>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5" name="Text Placeholder 3">
            <a:extLst>
              <a:ext uri="{FF2B5EF4-FFF2-40B4-BE49-F238E27FC236}">
                <a16:creationId xmlns:a16="http://schemas.microsoft.com/office/drawing/2014/main" id="{841E5C2C-50FF-634E-807B-2A6B4C766B88}"/>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6" name="Text Placeholder 3">
            <a:extLst>
              <a:ext uri="{FF2B5EF4-FFF2-40B4-BE49-F238E27FC236}">
                <a16:creationId xmlns:a16="http://schemas.microsoft.com/office/drawing/2014/main" id="{BAC4FDA1-EAD9-0143-BBE7-C3C2B96C90C1}"/>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10" name="Picture 9">
            <a:extLst>
              <a:ext uri="{FF2B5EF4-FFF2-40B4-BE49-F238E27FC236}">
                <a16:creationId xmlns:a16="http://schemas.microsoft.com/office/drawing/2014/main" id="{70F39A05-DD33-2447-9C8B-CCC34B471B0B}"/>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484739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slide + logo own nam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
        <p:nvSpPr>
          <p:cNvPr id="7" name="Text Placeholder 3">
            <a:extLst>
              <a:ext uri="{FF2B5EF4-FFF2-40B4-BE49-F238E27FC236}">
                <a16:creationId xmlns:a16="http://schemas.microsoft.com/office/drawing/2014/main" id="{CB421DEC-2CA7-C94A-833C-25A48605A751}"/>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
        <p:nvSpPr>
          <p:cNvPr id="11" name="Text Placeholder 3">
            <a:extLst>
              <a:ext uri="{FF2B5EF4-FFF2-40B4-BE49-F238E27FC236}">
                <a16:creationId xmlns:a16="http://schemas.microsoft.com/office/drawing/2014/main" id="{3847639B-FEE4-434B-885D-AB2ED1BE4E1D}"/>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B591F65F-2F42-D743-9B78-58BBBB59799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13" name="Picture 12">
            <a:extLst>
              <a:ext uri="{FF2B5EF4-FFF2-40B4-BE49-F238E27FC236}">
                <a16:creationId xmlns:a16="http://schemas.microsoft.com/office/drawing/2014/main" id="{E41F51AA-B0FC-624F-B2A3-94744116F537}"/>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Tree>
    <p:extLst>
      <p:ext uri="{BB962C8B-B14F-4D97-AF65-F5344CB8AC3E}">
        <p14:creationId xmlns:p14="http://schemas.microsoft.com/office/powerpoint/2010/main" val="59252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slide + logo own nam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7" name="Text Placeholder 3">
            <a:extLst>
              <a:ext uri="{FF2B5EF4-FFF2-40B4-BE49-F238E27FC236}">
                <a16:creationId xmlns:a16="http://schemas.microsoft.com/office/drawing/2014/main" id="{D381BDAF-9E21-554F-B1E0-988F5E0C4623}"/>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1" name="Text Placeholder 3">
            <a:extLst>
              <a:ext uri="{FF2B5EF4-FFF2-40B4-BE49-F238E27FC236}">
                <a16:creationId xmlns:a16="http://schemas.microsoft.com/office/drawing/2014/main" id="{A997D815-DD56-B94F-A323-DFB05DD20BDB}"/>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FD60B78A-3EB3-2E4C-A4F1-5262378EA03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13" name="Picture 12">
            <a:extLst>
              <a:ext uri="{FF2B5EF4-FFF2-40B4-BE49-F238E27FC236}">
                <a16:creationId xmlns:a16="http://schemas.microsoft.com/office/drawing/2014/main" id="{A749489D-A1EF-D245-8C9C-0E9C8A6AA0AC}"/>
              </a:ext>
            </a:extLst>
          </p:cNvPr>
          <p:cNvPicPr>
            <a:picLocks noChangeAspect="1"/>
          </p:cNvPicPr>
          <p:nvPr userDrawn="1"/>
        </p:nvPicPr>
        <p:blipFill>
          <a:blip r:embed="rId2"/>
          <a:stretch>
            <a:fillRect/>
          </a:stretch>
        </p:blipFill>
        <p:spPr>
          <a:xfrm rot="20445414">
            <a:off x="6621964" y="-2960252"/>
            <a:ext cx="5006078" cy="6858000"/>
          </a:xfrm>
          <a:prstGeom prst="rect">
            <a:avLst/>
          </a:prstGeom>
        </p:spPr>
      </p:pic>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3253447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579792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835358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1591780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28077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E75471C-02C9-9145-8C0F-DCA7171A280A}"/>
              </a:ext>
            </a:extLst>
          </p:cNvPr>
          <p:cNvSpPr>
            <a:spLocks noGrp="1"/>
          </p:cNvSpPr>
          <p:nvPr>
            <p:ph type="dt" sz="half" idx="10"/>
          </p:nvPr>
        </p:nvSpPr>
        <p:spPr>
          <a:xfrm>
            <a:off x="291547" y="6356350"/>
            <a:ext cx="3361196" cy="365125"/>
          </a:xfrm>
        </p:spPr>
        <p:txBody>
          <a:bodyPr/>
          <a:lstStyle>
            <a:lvl1pPr>
              <a:defRPr cap="all" baseline="0">
                <a:latin typeface="Arial" panose="020B0604020202020204" pitchFamily="34" charset="0"/>
              </a:defRPr>
            </a:lvl1pPr>
          </a:lstStyle>
          <a:p>
            <a:fld id="{B46EEF56-242D-4244-B1A5-94B892795E2B}" type="datetime3">
              <a:rPr lang="en-US" smtClean="0"/>
              <a:t>3 January 2021</a:t>
            </a:fld>
            <a:endParaRPr lang="en-US" dirty="0"/>
          </a:p>
        </p:txBody>
      </p:sp>
      <p:sp>
        <p:nvSpPr>
          <p:cNvPr id="9" name="Footer Placeholder 8">
            <a:extLst>
              <a:ext uri="{FF2B5EF4-FFF2-40B4-BE49-F238E27FC236}">
                <a16:creationId xmlns:a16="http://schemas.microsoft.com/office/drawing/2014/main" id="{CB692917-398F-D34C-A817-2150667F5369}"/>
              </a:ext>
            </a:extLst>
          </p:cNvPr>
          <p:cNvSpPr>
            <a:spLocks noGrp="1"/>
          </p:cNvSpPr>
          <p:nvPr>
            <p:ph type="ftr" sz="quarter" idx="11"/>
          </p:nvPr>
        </p:nvSpPr>
        <p:spPr>
          <a:xfrm>
            <a:off x="3877961" y="6356350"/>
            <a:ext cx="7207551" cy="365125"/>
          </a:xfrm>
        </p:spPr>
        <p:txBody>
          <a:bodyPr/>
          <a:lstStyle>
            <a:lvl1pPr algn="l">
              <a:defRPr cap="all" baseline="0">
                <a:latin typeface="Arial" panose="020B0604020202020204" pitchFamily="34" charset="0"/>
              </a:defRPr>
            </a:lvl1pPr>
          </a:lstStyle>
          <a:p>
            <a:endParaRPr lang="en-US" dirty="0"/>
          </a:p>
        </p:txBody>
      </p:sp>
      <p:sp>
        <p:nvSpPr>
          <p:cNvPr id="10" name="Slide Number Placeholder 9">
            <a:extLst>
              <a:ext uri="{FF2B5EF4-FFF2-40B4-BE49-F238E27FC236}">
                <a16:creationId xmlns:a16="http://schemas.microsoft.com/office/drawing/2014/main" id="{DEBF3654-DD81-DB45-9602-B09B3CF80270}"/>
              </a:ext>
            </a:extLst>
          </p:cNvPr>
          <p:cNvSpPr>
            <a:spLocks noGrp="1"/>
          </p:cNvSpPr>
          <p:nvPr>
            <p:ph type="sldNum" sz="quarter" idx="12"/>
          </p:nvPr>
        </p:nvSpPr>
        <p:spPr>
          <a:xfrm>
            <a:off x="11310730" y="6356350"/>
            <a:ext cx="609600" cy="365125"/>
          </a:xfrm>
        </p:spPr>
        <p:txBody>
          <a:bodyPr/>
          <a:lstStyle>
            <a:lvl1pPr>
              <a:defRPr cap="all" baseline="0">
                <a:latin typeface="Arial" panose="020B0604020202020204" pitchFamily="34" charset="0"/>
              </a:defRPr>
            </a:lvl1pPr>
          </a:lstStyle>
          <a:p>
            <a:fld id="{59D79D20-9926-6947-91A9-E826DAB4C488}" type="slidenum">
              <a:rPr lang="en-US" smtClean="0"/>
              <a:pPr/>
              <a:t>‹nr.›</a:t>
            </a:fld>
            <a:endParaRPr lang="en-US" dirty="0"/>
          </a:p>
        </p:txBody>
      </p:sp>
      <p:sp>
        <p:nvSpPr>
          <p:cNvPr id="11" name="Title 10">
            <a:extLst>
              <a:ext uri="{FF2B5EF4-FFF2-40B4-BE49-F238E27FC236}">
                <a16:creationId xmlns:a16="http://schemas.microsoft.com/office/drawing/2014/main" id="{DA016B96-8B58-2D47-BB97-1861188CC4A9}"/>
              </a:ext>
            </a:extLst>
          </p:cNvPr>
          <p:cNvSpPr>
            <a:spLocks noGrp="1"/>
          </p:cNvSpPr>
          <p:nvPr>
            <p:ph type="title"/>
          </p:nvPr>
        </p:nvSpPr>
        <p:spPr>
          <a:xfrm>
            <a:off x="3877962" y="3956824"/>
            <a:ext cx="8042368" cy="656274"/>
          </a:xfrm>
          <a:prstGeom prst="rect">
            <a:avLst/>
          </a:prstGeom>
          <a:noFill/>
        </p:spPr>
        <p:txBody>
          <a:bodyPr/>
          <a:lstStyle>
            <a:lvl1pPr>
              <a:defRPr sz="3200" baseline="0">
                <a:solidFill>
                  <a:srgbClr val="049DC4"/>
                </a:solidFill>
              </a:defRPr>
            </a:lvl1pPr>
          </a:lstStyle>
          <a:p>
            <a:r>
              <a:rPr lang="en-US" dirty="0"/>
              <a:t>Click to edit Master title style</a:t>
            </a:r>
          </a:p>
        </p:txBody>
      </p:sp>
      <p:sp>
        <p:nvSpPr>
          <p:cNvPr id="13" name="Text Placeholder 12">
            <a:extLst>
              <a:ext uri="{FF2B5EF4-FFF2-40B4-BE49-F238E27FC236}">
                <a16:creationId xmlns:a16="http://schemas.microsoft.com/office/drawing/2014/main" id="{6F27629C-F8CE-394C-AB77-2C70E78772B0}"/>
              </a:ext>
            </a:extLst>
          </p:cNvPr>
          <p:cNvSpPr>
            <a:spLocks noGrp="1"/>
          </p:cNvSpPr>
          <p:nvPr>
            <p:ph type="body" sz="quarter" idx="13" hasCustomPrompt="1"/>
          </p:nvPr>
        </p:nvSpPr>
        <p:spPr>
          <a:xfrm>
            <a:off x="3878262" y="4613098"/>
            <a:ext cx="8042067" cy="578732"/>
          </a:xfrm>
          <a:prstGeom prst="rect">
            <a:avLst/>
          </a:prstGeom>
        </p:spPr>
        <p:txBody>
          <a:bodyPr/>
          <a:lstStyle>
            <a:lvl1pPr marL="0" indent="0">
              <a:buNone/>
              <a:defRPr sz="1800" cap="all" baseline="0">
                <a:solidFill>
                  <a:srgbClr val="079CC5"/>
                </a:solidFill>
                <a:latin typeface="Arial Narrow" panose="020B0606020202030204" pitchFamily="34" charset="0"/>
              </a:defRPr>
            </a:lvl1pPr>
          </a:lstStyle>
          <a:p>
            <a:pPr lvl="0"/>
            <a:r>
              <a:rPr lang="en-US" dirty="0"/>
              <a:t>Click to edit master subtitle style</a:t>
            </a:r>
          </a:p>
        </p:txBody>
      </p:sp>
      <p:sp>
        <p:nvSpPr>
          <p:cNvPr id="15" name="Text Placeholder 14">
            <a:extLst>
              <a:ext uri="{FF2B5EF4-FFF2-40B4-BE49-F238E27FC236}">
                <a16:creationId xmlns:a16="http://schemas.microsoft.com/office/drawing/2014/main" id="{65FCFFA0-98B2-F746-83EA-8DBDA6B7A7C9}"/>
              </a:ext>
            </a:extLst>
          </p:cNvPr>
          <p:cNvSpPr>
            <a:spLocks noGrp="1"/>
          </p:cNvSpPr>
          <p:nvPr>
            <p:ph type="body" sz="quarter" idx="14" hasCustomPrompt="1"/>
          </p:nvPr>
        </p:nvSpPr>
        <p:spPr>
          <a:xfrm>
            <a:off x="291548" y="347663"/>
            <a:ext cx="7470914" cy="477837"/>
          </a:xfrm>
          <a:prstGeom prst="rect">
            <a:avLst/>
          </a:prstGeom>
        </p:spPr>
        <p:txBody>
          <a:bodyPr/>
          <a:lstStyle>
            <a:lvl1pPr marL="0" indent="0">
              <a:buNone/>
              <a:defRPr sz="1400" b="1" i="0" cap="all" baseline="0">
                <a:solidFill>
                  <a:schemeClr val="bg1"/>
                </a:solidFill>
                <a:latin typeface="Arial Narrow" panose="020B0606020202030204" pitchFamily="34" charset="0"/>
              </a:defRPr>
            </a:lvl1pPr>
          </a:lstStyle>
          <a:p>
            <a:pPr lvl="0"/>
            <a:r>
              <a:rPr lang="en-US" dirty="0"/>
              <a:t>Faculty / department name</a:t>
            </a:r>
          </a:p>
        </p:txBody>
      </p:sp>
      <p:pic>
        <p:nvPicPr>
          <p:cNvPr id="3" name="Picture 2">
            <a:extLst>
              <a:ext uri="{FF2B5EF4-FFF2-40B4-BE49-F238E27FC236}">
                <a16:creationId xmlns:a16="http://schemas.microsoft.com/office/drawing/2014/main" id="{AFD3B795-1F91-E045-91A7-ABD6E806B541}"/>
              </a:ext>
            </a:extLst>
          </p:cNvPr>
          <p:cNvPicPr>
            <a:picLocks noChangeAspect="1"/>
          </p:cNvPicPr>
          <p:nvPr userDrawn="1"/>
        </p:nvPicPr>
        <p:blipFill>
          <a:blip r:embed="rId2"/>
          <a:stretch>
            <a:fillRect/>
          </a:stretch>
        </p:blipFill>
        <p:spPr>
          <a:xfrm rot="19729498">
            <a:off x="8433352" y="-2286867"/>
            <a:ext cx="4191000" cy="6502400"/>
          </a:xfrm>
          <a:prstGeom prst="rect">
            <a:avLst/>
          </a:prstGeom>
        </p:spPr>
      </p:pic>
    </p:spTree>
    <p:extLst>
      <p:ext uri="{BB962C8B-B14F-4D97-AF65-F5344CB8AC3E}">
        <p14:creationId xmlns:p14="http://schemas.microsoft.com/office/powerpoint/2010/main" val="3735796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676730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620684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92997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6415829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5991119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1116886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UT Table of Content 2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5274699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UT Table of Content 3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866650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T Table of Content 4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41812633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T Table of Content 5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45842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Gree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E75471C-02C9-9145-8C0F-DCA7171A280A}"/>
              </a:ext>
            </a:extLst>
          </p:cNvPr>
          <p:cNvSpPr>
            <a:spLocks noGrp="1"/>
          </p:cNvSpPr>
          <p:nvPr>
            <p:ph type="dt" sz="half" idx="10"/>
          </p:nvPr>
        </p:nvSpPr>
        <p:spPr>
          <a:xfrm>
            <a:off x="291547" y="6356350"/>
            <a:ext cx="3361196" cy="365125"/>
          </a:xfrm>
        </p:spPr>
        <p:txBody>
          <a:bodyPr/>
          <a:lstStyle>
            <a:lvl1pPr>
              <a:defRPr cap="all" baseline="0">
                <a:latin typeface="Arial" panose="020B0604020202020204" pitchFamily="34" charset="0"/>
              </a:defRPr>
            </a:lvl1pPr>
          </a:lstStyle>
          <a:p>
            <a:fld id="{448D0C12-8DE7-6F48-AD95-D9425B479BDD}" type="datetime3">
              <a:rPr lang="en-US" smtClean="0"/>
              <a:t>3 January 2021</a:t>
            </a:fld>
            <a:endParaRPr lang="en-US" dirty="0"/>
          </a:p>
        </p:txBody>
      </p:sp>
      <p:sp>
        <p:nvSpPr>
          <p:cNvPr id="9" name="Footer Placeholder 8">
            <a:extLst>
              <a:ext uri="{FF2B5EF4-FFF2-40B4-BE49-F238E27FC236}">
                <a16:creationId xmlns:a16="http://schemas.microsoft.com/office/drawing/2014/main" id="{CB692917-398F-D34C-A817-2150667F5369}"/>
              </a:ext>
            </a:extLst>
          </p:cNvPr>
          <p:cNvSpPr>
            <a:spLocks noGrp="1"/>
          </p:cNvSpPr>
          <p:nvPr>
            <p:ph type="ftr" sz="quarter" idx="11"/>
          </p:nvPr>
        </p:nvSpPr>
        <p:spPr>
          <a:xfrm>
            <a:off x="3877961" y="6356350"/>
            <a:ext cx="7207551" cy="365125"/>
          </a:xfrm>
        </p:spPr>
        <p:txBody>
          <a:bodyPr/>
          <a:lstStyle>
            <a:lvl1pPr algn="l">
              <a:defRPr cap="all" baseline="0">
                <a:latin typeface="Arial" panose="020B0604020202020204" pitchFamily="34" charset="0"/>
              </a:defRPr>
            </a:lvl1pPr>
          </a:lstStyle>
          <a:p>
            <a:endParaRPr lang="en-US" dirty="0"/>
          </a:p>
        </p:txBody>
      </p:sp>
      <p:sp>
        <p:nvSpPr>
          <p:cNvPr id="10" name="Slide Number Placeholder 9">
            <a:extLst>
              <a:ext uri="{FF2B5EF4-FFF2-40B4-BE49-F238E27FC236}">
                <a16:creationId xmlns:a16="http://schemas.microsoft.com/office/drawing/2014/main" id="{DEBF3654-DD81-DB45-9602-B09B3CF80270}"/>
              </a:ext>
            </a:extLst>
          </p:cNvPr>
          <p:cNvSpPr>
            <a:spLocks noGrp="1"/>
          </p:cNvSpPr>
          <p:nvPr>
            <p:ph type="sldNum" sz="quarter" idx="12"/>
          </p:nvPr>
        </p:nvSpPr>
        <p:spPr>
          <a:xfrm>
            <a:off x="11310730" y="6356350"/>
            <a:ext cx="609600" cy="365125"/>
          </a:xfrm>
        </p:spPr>
        <p:txBody>
          <a:bodyPr/>
          <a:lstStyle>
            <a:lvl1pPr>
              <a:defRPr cap="all" baseline="0">
                <a:latin typeface="Arial" panose="020B0604020202020204" pitchFamily="34" charset="0"/>
              </a:defRPr>
            </a:lvl1pPr>
          </a:lstStyle>
          <a:p>
            <a:fld id="{59D79D20-9926-6947-91A9-E826DAB4C488}" type="slidenum">
              <a:rPr lang="en-US" smtClean="0"/>
              <a:pPr/>
              <a:t>‹nr.›</a:t>
            </a:fld>
            <a:endParaRPr lang="en-US" dirty="0"/>
          </a:p>
        </p:txBody>
      </p:sp>
      <p:sp>
        <p:nvSpPr>
          <p:cNvPr id="11" name="Title 10">
            <a:extLst>
              <a:ext uri="{FF2B5EF4-FFF2-40B4-BE49-F238E27FC236}">
                <a16:creationId xmlns:a16="http://schemas.microsoft.com/office/drawing/2014/main" id="{DA016B96-8B58-2D47-BB97-1861188CC4A9}"/>
              </a:ext>
            </a:extLst>
          </p:cNvPr>
          <p:cNvSpPr>
            <a:spLocks noGrp="1"/>
          </p:cNvSpPr>
          <p:nvPr>
            <p:ph type="title"/>
          </p:nvPr>
        </p:nvSpPr>
        <p:spPr>
          <a:xfrm>
            <a:off x="3877962" y="3956824"/>
            <a:ext cx="8042368" cy="656274"/>
          </a:xfrm>
          <a:prstGeom prst="rect">
            <a:avLst/>
          </a:prstGeom>
          <a:noFill/>
        </p:spPr>
        <p:txBody>
          <a:bodyPr/>
          <a:lstStyle>
            <a:lvl1pPr>
              <a:defRPr sz="3200" baseline="0">
                <a:solidFill>
                  <a:schemeClr val="accent6"/>
                </a:solidFill>
              </a:defRPr>
            </a:lvl1pPr>
          </a:lstStyle>
          <a:p>
            <a:r>
              <a:rPr lang="en-US" dirty="0"/>
              <a:t>Click to edit Master title style</a:t>
            </a:r>
          </a:p>
        </p:txBody>
      </p:sp>
      <p:sp>
        <p:nvSpPr>
          <p:cNvPr id="13" name="Text Placeholder 12">
            <a:extLst>
              <a:ext uri="{FF2B5EF4-FFF2-40B4-BE49-F238E27FC236}">
                <a16:creationId xmlns:a16="http://schemas.microsoft.com/office/drawing/2014/main" id="{6F27629C-F8CE-394C-AB77-2C70E78772B0}"/>
              </a:ext>
            </a:extLst>
          </p:cNvPr>
          <p:cNvSpPr>
            <a:spLocks noGrp="1"/>
          </p:cNvSpPr>
          <p:nvPr>
            <p:ph type="body" sz="quarter" idx="13" hasCustomPrompt="1"/>
          </p:nvPr>
        </p:nvSpPr>
        <p:spPr>
          <a:xfrm>
            <a:off x="3878262" y="4613098"/>
            <a:ext cx="8042067" cy="578732"/>
          </a:xfrm>
          <a:prstGeom prst="rect">
            <a:avLst/>
          </a:prstGeom>
        </p:spPr>
        <p:txBody>
          <a:bodyPr/>
          <a:lstStyle>
            <a:lvl1pPr marL="0" indent="0">
              <a:buNone/>
              <a:defRPr sz="1800" cap="all" baseline="0">
                <a:solidFill>
                  <a:schemeClr val="accent6"/>
                </a:solidFill>
                <a:latin typeface="Arial Narrow" panose="020B0606020202030204" pitchFamily="34" charset="0"/>
              </a:defRPr>
            </a:lvl1pPr>
          </a:lstStyle>
          <a:p>
            <a:pPr lvl="0"/>
            <a:r>
              <a:rPr lang="en-US" dirty="0"/>
              <a:t>Click to edit master subtitle style</a:t>
            </a:r>
          </a:p>
        </p:txBody>
      </p:sp>
      <p:sp>
        <p:nvSpPr>
          <p:cNvPr id="15" name="Text Placeholder 14">
            <a:extLst>
              <a:ext uri="{FF2B5EF4-FFF2-40B4-BE49-F238E27FC236}">
                <a16:creationId xmlns:a16="http://schemas.microsoft.com/office/drawing/2014/main" id="{65FCFFA0-98B2-F746-83EA-8DBDA6B7A7C9}"/>
              </a:ext>
            </a:extLst>
          </p:cNvPr>
          <p:cNvSpPr>
            <a:spLocks noGrp="1"/>
          </p:cNvSpPr>
          <p:nvPr>
            <p:ph type="body" sz="quarter" idx="14" hasCustomPrompt="1"/>
          </p:nvPr>
        </p:nvSpPr>
        <p:spPr>
          <a:xfrm>
            <a:off x="291547" y="347663"/>
            <a:ext cx="7500731" cy="477837"/>
          </a:xfrm>
          <a:prstGeom prst="rect">
            <a:avLst/>
          </a:prstGeom>
        </p:spPr>
        <p:txBody>
          <a:bodyPr/>
          <a:lstStyle>
            <a:lvl1pPr marL="0" indent="0">
              <a:buNone/>
              <a:defRPr sz="1400" b="1" i="0" cap="all" baseline="0">
                <a:solidFill>
                  <a:schemeClr val="bg1"/>
                </a:solidFill>
                <a:latin typeface="Arial Narrow" panose="020B0606020202030204" pitchFamily="34" charset="0"/>
              </a:defRPr>
            </a:lvl1pPr>
          </a:lstStyle>
          <a:p>
            <a:pPr lvl="0"/>
            <a:r>
              <a:rPr lang="en-US" dirty="0"/>
              <a:t>Faculty / department name</a:t>
            </a:r>
          </a:p>
        </p:txBody>
      </p:sp>
      <p:pic>
        <p:nvPicPr>
          <p:cNvPr id="3" name="Picture 2">
            <a:extLst>
              <a:ext uri="{FF2B5EF4-FFF2-40B4-BE49-F238E27FC236}">
                <a16:creationId xmlns:a16="http://schemas.microsoft.com/office/drawing/2014/main" id="{7BBE68D8-70A6-7246-8BE1-4483AA758C93}"/>
              </a:ext>
            </a:extLst>
          </p:cNvPr>
          <p:cNvPicPr>
            <a:picLocks noChangeAspect="1"/>
          </p:cNvPicPr>
          <p:nvPr userDrawn="1"/>
        </p:nvPicPr>
        <p:blipFill>
          <a:blip r:embed="rId2"/>
          <a:stretch>
            <a:fillRect/>
          </a:stretch>
        </p:blipFill>
        <p:spPr>
          <a:xfrm rot="20358674">
            <a:off x="7869330" y="-3081337"/>
            <a:ext cx="5006078" cy="6857999"/>
          </a:xfrm>
          <a:prstGeom prst="rect">
            <a:avLst/>
          </a:prstGeom>
        </p:spPr>
      </p:pic>
    </p:spTree>
    <p:extLst>
      <p:ext uri="{BB962C8B-B14F-4D97-AF65-F5344CB8AC3E}">
        <p14:creationId xmlns:p14="http://schemas.microsoft.com/office/powerpoint/2010/main" val="25882411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UT Table of Content 6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39770252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4261058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739923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639905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6309108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40021296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1740177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737445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9380983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12371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slid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93D4B685-9FED-F545-8AA3-7D67B884E2CE}"/>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‹nr.›</a:t>
            </a:fld>
            <a:endParaRPr lang="en-US" dirty="0"/>
          </a:p>
        </p:txBody>
      </p:sp>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367315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23636931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UT Table of Content 2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8506769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UT Table of Content 3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2763048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UT Table of Content 4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5313413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UT Table of Content 5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9289500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UT Table of Content 6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4294118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Slide Pi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3"/>
          </a:solidFill>
        </p:spPr>
        <p:txBody>
          <a:bodyPr/>
          <a:lstStyle>
            <a:lvl1pPr marL="0" indent="0">
              <a:buNone/>
              <a:defRPr>
                <a:solidFill>
                  <a:schemeClr val="accent3"/>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679269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Blu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rgbClr val="469BC0"/>
          </a:solidFill>
        </p:spPr>
        <p:txBody>
          <a:bodyPr/>
          <a:lstStyle>
            <a:lvl1pPr marL="0" indent="0">
              <a:buNone/>
              <a:defRPr baseline="0">
                <a:solidFill>
                  <a:srgbClr val="469BC0"/>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27861099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Slide Gree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6"/>
          </a:solidFill>
        </p:spPr>
        <p:txBody>
          <a:bodyPr/>
          <a:lstStyle>
            <a:lvl1pPr marL="0" indent="0">
              <a:buNone/>
              <a:defRPr baseline="0">
                <a:solidFill>
                  <a:schemeClr val="accent6"/>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3445949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3F23-5EA4-4041-99C8-3ECD4DD1F8D7}"/>
              </a:ext>
            </a:extLst>
          </p:cNvPr>
          <p:cNvSpPr>
            <a:spLocks noGrp="1"/>
          </p:cNvSpPr>
          <p:nvPr>
            <p:ph type="title"/>
          </p:nvPr>
        </p:nvSpPr>
        <p:spPr>
          <a:xfrm>
            <a:off x="3906077" y="365125"/>
            <a:ext cx="7901609" cy="1325563"/>
          </a:xfrm>
          <a:prstGeom prst="rect">
            <a:avLst/>
          </a:prstGeom>
        </p:spPr>
        <p:txBody>
          <a:bodyPr/>
          <a:lstStyle>
            <a:lvl1pPr algn="l">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EAFB694-4AA3-E942-83A3-36D1E517058E}"/>
              </a:ext>
            </a:extLst>
          </p:cNvPr>
          <p:cNvSpPr>
            <a:spLocks noGrp="1"/>
          </p:cNvSpPr>
          <p:nvPr>
            <p:ph idx="1"/>
          </p:nvPr>
        </p:nvSpPr>
        <p:spPr>
          <a:xfrm>
            <a:off x="3906076" y="1825625"/>
            <a:ext cx="7901609" cy="3998705"/>
          </a:xfrm>
          <a:prstGeom prst="rect">
            <a:avLst/>
          </a:prstGeo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C98B343-CAD8-014A-B0EF-EC1881EC84DE}"/>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9" name="Picture Placeholder 8">
            <a:extLst>
              <a:ext uri="{FF2B5EF4-FFF2-40B4-BE49-F238E27FC236}">
                <a16:creationId xmlns:a16="http://schemas.microsoft.com/office/drawing/2014/main" id="{0F5F4286-FA17-2C44-826D-6C9B300F23C6}"/>
              </a:ext>
            </a:extLst>
          </p:cNvPr>
          <p:cNvSpPr>
            <a:spLocks noGrp="1"/>
          </p:cNvSpPr>
          <p:nvPr>
            <p:ph type="pic" sz="quarter" idx="11"/>
          </p:nvPr>
        </p:nvSpPr>
        <p:spPr>
          <a:xfrm>
            <a:off x="0" y="0"/>
            <a:ext cx="3746500" cy="6858000"/>
          </a:xfrm>
          <a:prstGeom prst="rect">
            <a:avLst/>
          </a:prstGeom>
        </p:spPr>
        <p:txBody>
          <a:bodyPr/>
          <a:lstStyle/>
          <a:p>
            <a:endParaRPr lang="en-US"/>
          </a:p>
        </p:txBody>
      </p:sp>
    </p:spTree>
    <p:extLst>
      <p:ext uri="{BB962C8B-B14F-4D97-AF65-F5344CB8AC3E}">
        <p14:creationId xmlns:p14="http://schemas.microsoft.com/office/powerpoint/2010/main" val="1827191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BE39757D-25E3-9D4C-89B0-ABC83FC54690}"/>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7155153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no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2781735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80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no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526625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no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3970061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i="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DD9DF8-7021-F24D-9D64-422EE6E8E03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i="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CA6620-024F-F148-AF77-E48DFCE4A3A6}"/>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4983429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5255408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80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402686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3204111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10515600" cy="823912"/>
          </a:xfrm>
          <a:prstGeom prst="rect">
            <a:avLst/>
          </a:prstGeom>
        </p:spPr>
        <p:txBody>
          <a:bodyPr anchor="b"/>
          <a:lstStyle>
            <a:lvl1pPr marL="0" indent="0">
              <a:buNone/>
              <a:defRPr sz="2400" b="1" i="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4"/>
            <a:ext cx="10515600" cy="33829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8567073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and Element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pic>
        <p:nvPicPr>
          <p:cNvPr id="8" name="Picture 7">
            <a:extLst>
              <a:ext uri="{FF2B5EF4-FFF2-40B4-BE49-F238E27FC236}">
                <a16:creationId xmlns:a16="http://schemas.microsoft.com/office/drawing/2014/main" id="{29A8D731-8FA9-0E45-B31F-157BED3BC03A}"/>
              </a:ext>
            </a:extLst>
          </p:cNvPr>
          <p:cNvPicPr>
            <a:picLocks noChangeAspect="1"/>
          </p:cNvPicPr>
          <p:nvPr userDrawn="1"/>
        </p:nvPicPr>
        <p:blipFill>
          <a:blip r:embed="rId2"/>
          <a:stretch>
            <a:fillRect/>
          </a:stretch>
        </p:blipFill>
        <p:spPr>
          <a:xfrm>
            <a:off x="-4300882" y="1347304"/>
            <a:ext cx="7594600" cy="6807200"/>
          </a:xfrm>
          <a:prstGeom prst="rect">
            <a:avLst/>
          </a:prstGeom>
        </p:spPr>
      </p:pic>
    </p:spTree>
    <p:extLst>
      <p:ext uri="{BB962C8B-B14F-4D97-AF65-F5344CB8AC3E}">
        <p14:creationId xmlns:p14="http://schemas.microsoft.com/office/powerpoint/2010/main" val="42803444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and Elem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pic>
        <p:nvPicPr>
          <p:cNvPr id="5" name="Picture 4">
            <a:extLst>
              <a:ext uri="{FF2B5EF4-FFF2-40B4-BE49-F238E27FC236}">
                <a16:creationId xmlns:a16="http://schemas.microsoft.com/office/drawing/2014/main" id="{74B99673-6FF4-7541-A582-49C16510D44E}"/>
              </a:ext>
            </a:extLst>
          </p:cNvPr>
          <p:cNvPicPr>
            <a:picLocks noChangeAspect="1"/>
          </p:cNvPicPr>
          <p:nvPr userDrawn="1"/>
        </p:nvPicPr>
        <p:blipFill>
          <a:blip r:embed="rId2"/>
          <a:stretch>
            <a:fillRect/>
          </a:stretch>
        </p:blipFill>
        <p:spPr>
          <a:xfrm rot="12943939">
            <a:off x="-2927110" y="816278"/>
            <a:ext cx="5006078" cy="6858000"/>
          </a:xfrm>
          <a:prstGeom prst="rect">
            <a:avLst/>
          </a:prstGeom>
        </p:spPr>
      </p:pic>
    </p:spTree>
    <p:extLst>
      <p:ext uri="{BB962C8B-B14F-4D97-AF65-F5344CB8AC3E}">
        <p14:creationId xmlns:p14="http://schemas.microsoft.com/office/powerpoint/2010/main" val="385597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4D17A219-89BE-B349-BB47-80A70966D670}"/>
              </a:ext>
            </a:extLst>
          </p:cNvPr>
          <p:cNvPicPr>
            <a:picLocks noChangeAspect="1"/>
          </p:cNvPicPr>
          <p:nvPr userDrawn="1"/>
        </p:nvPicPr>
        <p:blipFill>
          <a:blip r:embed="rId2"/>
          <a:stretch>
            <a:fillRect/>
          </a:stretch>
        </p:blipFill>
        <p:spPr>
          <a:xfrm rot="20445414">
            <a:off x="6621964" y="-2960252"/>
            <a:ext cx="5006078" cy="6857999"/>
          </a:xfrm>
          <a:prstGeom prst="rect">
            <a:avLst/>
          </a:prstGeom>
        </p:spPr>
      </p:pic>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6477087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and Elemen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65594676-B8AB-AB45-A75E-D070975EC504}"/>
              </a:ext>
            </a:extLst>
          </p:cNvPr>
          <p:cNvPicPr>
            <a:picLocks noChangeAspect="1"/>
          </p:cNvPicPr>
          <p:nvPr userDrawn="1"/>
        </p:nvPicPr>
        <p:blipFill>
          <a:blip r:embed="rId2"/>
          <a:stretch>
            <a:fillRect/>
          </a:stretch>
        </p:blipFill>
        <p:spPr>
          <a:xfrm rot="20642428">
            <a:off x="-1883465" y="1131956"/>
            <a:ext cx="4191000" cy="6502400"/>
          </a:xfrm>
          <a:prstGeom prst="rect">
            <a:avLst/>
          </a:prstGeom>
        </p:spPr>
      </p:pic>
    </p:spTree>
    <p:extLst>
      <p:ext uri="{BB962C8B-B14F-4D97-AF65-F5344CB8AC3E}">
        <p14:creationId xmlns:p14="http://schemas.microsoft.com/office/powerpoint/2010/main" val="389380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i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41896987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Gree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8071071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Blu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6188854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361254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Pi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3"/>
          </a:solidFill>
        </p:spPr>
        <p:txBody>
          <a:bodyPr/>
          <a:lstStyle>
            <a:lvl1pPr marL="0" indent="0">
              <a:buNone/>
              <a:defRPr>
                <a:solidFill>
                  <a:schemeClr val="accent3"/>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29292844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Slide Blu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rgbClr val="469BC0"/>
          </a:solidFill>
        </p:spPr>
        <p:txBody>
          <a:bodyPr/>
          <a:lstStyle>
            <a:lvl1pPr marL="0" indent="0">
              <a:buNone/>
              <a:defRPr baseline="0">
                <a:solidFill>
                  <a:srgbClr val="469BC0"/>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1899356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Slide Gree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6"/>
          </a:solidFill>
        </p:spPr>
        <p:txBody>
          <a:bodyPr/>
          <a:lstStyle>
            <a:lvl1pPr marL="0" indent="0">
              <a:buNone/>
              <a:defRPr baseline="0">
                <a:solidFill>
                  <a:schemeClr val="accent6"/>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26886987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3F23-5EA4-4041-99C8-3ECD4DD1F8D7}"/>
              </a:ext>
            </a:extLst>
          </p:cNvPr>
          <p:cNvSpPr>
            <a:spLocks noGrp="1"/>
          </p:cNvSpPr>
          <p:nvPr>
            <p:ph type="title"/>
          </p:nvPr>
        </p:nvSpPr>
        <p:spPr>
          <a:xfrm>
            <a:off x="3906077" y="365125"/>
            <a:ext cx="7901609" cy="1325563"/>
          </a:xfrm>
          <a:prstGeom prst="rect">
            <a:avLst/>
          </a:prstGeom>
        </p:spPr>
        <p:txBody>
          <a:bodyPr/>
          <a:lstStyle>
            <a:lvl1pPr algn="l">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EAFB694-4AA3-E942-83A3-36D1E517058E}"/>
              </a:ext>
            </a:extLst>
          </p:cNvPr>
          <p:cNvSpPr>
            <a:spLocks noGrp="1"/>
          </p:cNvSpPr>
          <p:nvPr>
            <p:ph idx="1"/>
          </p:nvPr>
        </p:nvSpPr>
        <p:spPr>
          <a:xfrm>
            <a:off x="3906076" y="1825625"/>
            <a:ext cx="7901609" cy="3998705"/>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C98B343-CAD8-014A-B0EF-EC1881EC84DE}"/>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9" name="Picture Placeholder 8">
            <a:extLst>
              <a:ext uri="{FF2B5EF4-FFF2-40B4-BE49-F238E27FC236}">
                <a16:creationId xmlns:a16="http://schemas.microsoft.com/office/drawing/2014/main" id="{0F5F4286-FA17-2C44-826D-6C9B300F23C6}"/>
              </a:ext>
            </a:extLst>
          </p:cNvPr>
          <p:cNvSpPr>
            <a:spLocks noGrp="1"/>
          </p:cNvSpPr>
          <p:nvPr>
            <p:ph type="pic" sz="quarter" idx="11"/>
          </p:nvPr>
        </p:nvSpPr>
        <p:spPr>
          <a:xfrm>
            <a:off x="0" y="0"/>
            <a:ext cx="3746500" cy="6858000"/>
          </a:xfrm>
          <a:prstGeom prst="rect">
            <a:avLst/>
          </a:prstGeom>
        </p:spPr>
        <p:txBody>
          <a:bodyPr/>
          <a:lstStyle/>
          <a:p>
            <a:endParaRPr lang="en-US"/>
          </a:p>
        </p:txBody>
      </p:sp>
    </p:spTree>
    <p:extLst>
      <p:ext uri="{BB962C8B-B14F-4D97-AF65-F5344CB8AC3E}">
        <p14:creationId xmlns:p14="http://schemas.microsoft.com/office/powerpoint/2010/main" val="10395155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54930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‹nr.›</a:t>
            </a:fld>
            <a:endParaRPr lang="en-US" dirty="0"/>
          </a:p>
        </p:txBody>
      </p:sp>
      <p:pic>
        <p:nvPicPr>
          <p:cNvPr id="6" name="Picture 5">
            <a:extLst>
              <a:ext uri="{FF2B5EF4-FFF2-40B4-BE49-F238E27FC236}">
                <a16:creationId xmlns:a16="http://schemas.microsoft.com/office/drawing/2014/main" id="{A38A259F-F77C-CD45-ADDA-0D9422544EC6}"/>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3435048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7999"/>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8276210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3844721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i="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5"/>
            <a:ext cx="5157787" cy="3684588"/>
          </a:xfrm>
          <a:prstGeom prst="rect">
            <a:avLst/>
          </a:prstGeo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DD9DF8-7021-F24D-9D64-422EE6E8E03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i="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CA6620-024F-F148-AF77-E48DFCE4A3A6}"/>
              </a:ext>
            </a:extLst>
          </p:cNvPr>
          <p:cNvSpPr>
            <a:spLocks noGrp="1"/>
          </p:cNvSpPr>
          <p:nvPr>
            <p:ph sz="quarter" idx="4"/>
          </p:nvPr>
        </p:nvSpPr>
        <p:spPr>
          <a:xfrm>
            <a:off x="6172200" y="2505075"/>
            <a:ext cx="5183188" cy="3684588"/>
          </a:xfrm>
          <a:prstGeom prst="rect">
            <a:avLst/>
          </a:prstGeo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36575498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3824691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7999"/>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40730546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6462913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10515600" cy="823912"/>
          </a:xfrm>
          <a:prstGeom prst="rect">
            <a:avLst/>
          </a:prstGeom>
        </p:spPr>
        <p:txBody>
          <a:bodyPr anchor="b"/>
          <a:lstStyle>
            <a:lvl1pPr marL="0" indent="0">
              <a:buNone/>
              <a:defRPr sz="2400" b="1" i="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5"/>
            <a:ext cx="10515600" cy="3382977"/>
          </a:xfrm>
          <a:prstGeom prst="rect">
            <a:avLst/>
          </a:prstGeo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1712008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and Element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pic>
        <p:nvPicPr>
          <p:cNvPr id="8" name="Picture 7">
            <a:extLst>
              <a:ext uri="{FF2B5EF4-FFF2-40B4-BE49-F238E27FC236}">
                <a16:creationId xmlns:a16="http://schemas.microsoft.com/office/drawing/2014/main" id="{29A8D731-8FA9-0E45-B31F-157BED3BC03A}"/>
              </a:ext>
            </a:extLst>
          </p:cNvPr>
          <p:cNvPicPr>
            <a:picLocks noChangeAspect="1"/>
          </p:cNvPicPr>
          <p:nvPr userDrawn="1"/>
        </p:nvPicPr>
        <p:blipFill>
          <a:blip r:embed="rId2"/>
          <a:stretch>
            <a:fillRect/>
          </a:stretch>
        </p:blipFill>
        <p:spPr>
          <a:xfrm>
            <a:off x="-4300882" y="1347304"/>
            <a:ext cx="7594600" cy="6807200"/>
          </a:xfrm>
          <a:prstGeom prst="rect">
            <a:avLst/>
          </a:prstGeom>
        </p:spPr>
      </p:pic>
    </p:spTree>
    <p:extLst>
      <p:ext uri="{BB962C8B-B14F-4D97-AF65-F5344CB8AC3E}">
        <p14:creationId xmlns:p14="http://schemas.microsoft.com/office/powerpoint/2010/main" val="23079709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and Elem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pic>
        <p:nvPicPr>
          <p:cNvPr id="5" name="Picture 4">
            <a:extLst>
              <a:ext uri="{FF2B5EF4-FFF2-40B4-BE49-F238E27FC236}">
                <a16:creationId xmlns:a16="http://schemas.microsoft.com/office/drawing/2014/main" id="{74B99673-6FF4-7541-A582-49C16510D44E}"/>
              </a:ext>
            </a:extLst>
          </p:cNvPr>
          <p:cNvPicPr>
            <a:picLocks noChangeAspect="1"/>
          </p:cNvPicPr>
          <p:nvPr userDrawn="1"/>
        </p:nvPicPr>
        <p:blipFill>
          <a:blip r:embed="rId2"/>
          <a:stretch>
            <a:fillRect/>
          </a:stretch>
        </p:blipFill>
        <p:spPr>
          <a:xfrm rot="12943939">
            <a:off x="-2927110" y="816278"/>
            <a:ext cx="5006078" cy="6857999"/>
          </a:xfrm>
          <a:prstGeom prst="rect">
            <a:avLst/>
          </a:prstGeom>
        </p:spPr>
      </p:pic>
    </p:spTree>
    <p:extLst>
      <p:ext uri="{BB962C8B-B14F-4D97-AF65-F5344CB8AC3E}">
        <p14:creationId xmlns:p14="http://schemas.microsoft.com/office/powerpoint/2010/main" val="14187062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and Elemen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65594676-B8AB-AB45-A75E-D070975EC504}"/>
              </a:ext>
            </a:extLst>
          </p:cNvPr>
          <p:cNvPicPr>
            <a:picLocks noChangeAspect="1"/>
          </p:cNvPicPr>
          <p:nvPr userDrawn="1"/>
        </p:nvPicPr>
        <p:blipFill>
          <a:blip r:embed="rId2"/>
          <a:stretch>
            <a:fillRect/>
          </a:stretch>
        </p:blipFill>
        <p:spPr>
          <a:xfrm rot="20642428">
            <a:off x="-1883465" y="1131956"/>
            <a:ext cx="4191000" cy="6502400"/>
          </a:xfrm>
          <a:prstGeom prst="rect">
            <a:avLst/>
          </a:prstGeom>
        </p:spPr>
      </p:pic>
    </p:spTree>
    <p:extLst>
      <p:ext uri="{BB962C8B-B14F-4D97-AF65-F5344CB8AC3E}">
        <p14:creationId xmlns:p14="http://schemas.microsoft.com/office/powerpoint/2010/main" val="218688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pic>
        <p:nvPicPr>
          <p:cNvPr id="6" name="Picture 5">
            <a:extLst>
              <a:ext uri="{FF2B5EF4-FFF2-40B4-BE49-F238E27FC236}">
                <a16:creationId xmlns:a16="http://schemas.microsoft.com/office/drawing/2014/main" id="{B3A007E1-F11B-744B-B3D7-950234A31553}"/>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13617573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i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4239132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Gree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3011005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Blu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021863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slid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pic>
        <p:nvPicPr>
          <p:cNvPr id="6" name="Picture 5">
            <a:extLst>
              <a:ext uri="{FF2B5EF4-FFF2-40B4-BE49-F238E27FC236}">
                <a16:creationId xmlns:a16="http://schemas.microsoft.com/office/drawing/2014/main" id="{A6FEDF2C-C0B6-1B4F-BB78-72D2EA116967}"/>
              </a:ext>
            </a:extLst>
          </p:cNvPr>
          <p:cNvPicPr>
            <a:picLocks noChangeAspect="1"/>
          </p:cNvPicPr>
          <p:nvPr userDrawn="1"/>
        </p:nvPicPr>
        <p:blipFill>
          <a:blip r:embed="rId2"/>
          <a:stretch>
            <a:fillRect/>
          </a:stretch>
        </p:blipFill>
        <p:spPr>
          <a:xfrm rot="20445414">
            <a:off x="6621964" y="-2960252"/>
            <a:ext cx="5006078" cy="6858000"/>
          </a:xfrm>
          <a:prstGeom prst="rect">
            <a:avLst/>
          </a:prstGeom>
        </p:spPr>
      </p:pic>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878024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6.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5.png"/><Relationship Id="rId2" Type="http://schemas.openxmlformats.org/officeDocument/2006/relationships/slideLayout" Target="../slideLayouts/slideLayout17.xml"/><Relationship Id="rId16" Type="http://schemas.openxmlformats.org/officeDocument/2006/relationships/theme" Target="../theme/theme6.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5.png"/><Relationship Id="rId2" Type="http://schemas.openxmlformats.org/officeDocument/2006/relationships/slideLayout" Target="../slideLayouts/slideLayout32.xml"/><Relationship Id="rId16"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image" Target="../media/image6.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theme" Target="../theme/theme8.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theme" Target="../theme/theme9.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18661" y="6356350"/>
            <a:ext cx="2365513" cy="365125"/>
          </a:xfrm>
          <a:prstGeom prst="rect">
            <a:avLst/>
          </a:prstGeom>
        </p:spPr>
        <p:txBody>
          <a:bodyPr vert="horz" lIns="91440" tIns="45720" rIns="91440" bIns="45720" rtlCol="0" anchor="ctr"/>
          <a:lstStyle>
            <a:lvl1pPr algn="l">
              <a:defRPr sz="1200" cap="all" baseline="0">
                <a:solidFill>
                  <a:schemeClr val="bg1"/>
                </a:solidFill>
                <a:latin typeface="Arial" panose="020B0604020202020204" pitchFamily="34" charset="0"/>
              </a:defRPr>
            </a:lvl1pPr>
          </a:lstStyle>
          <a:p>
            <a:fld id="{8E469526-6E45-7F42-9A5B-A968FB10F2EF}" type="datetime3">
              <a:rPr lang="en-US" smtClean="0"/>
              <a:pPr/>
              <a:t>3 January 2021</a:t>
            </a:fld>
            <a:endParaRPr lang="en-US" dirty="0"/>
          </a:p>
        </p:txBody>
      </p:sp>
      <p:sp>
        <p:nvSpPr>
          <p:cNvPr id="5" name="Footer Placeholder 4"/>
          <p:cNvSpPr>
            <a:spLocks noGrp="1"/>
          </p:cNvSpPr>
          <p:nvPr>
            <p:ph type="ftr" sz="quarter" idx="3"/>
          </p:nvPr>
        </p:nvSpPr>
        <p:spPr>
          <a:xfrm>
            <a:off x="4015409" y="6356350"/>
            <a:ext cx="6370982" cy="365125"/>
          </a:xfrm>
          <a:prstGeom prst="rect">
            <a:avLst/>
          </a:prstGeom>
        </p:spPr>
        <p:txBody>
          <a:bodyPr vert="horz" lIns="91440" tIns="45720" rIns="91440" bIns="45720" rtlCol="0" anchor="ctr"/>
          <a:lstStyle>
            <a:lvl1pPr algn="l">
              <a:defRPr sz="1200" cap="all" baseline="0">
                <a:solidFill>
                  <a:schemeClr val="bg1"/>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1082130" y="6356350"/>
            <a:ext cx="844826" cy="365125"/>
          </a:xfrm>
          <a:prstGeom prst="rect">
            <a:avLst/>
          </a:prstGeom>
        </p:spPr>
        <p:txBody>
          <a:bodyPr vert="horz" lIns="91440" tIns="45720" rIns="91440" bIns="45720" rtlCol="0" anchor="ctr"/>
          <a:lstStyle>
            <a:lvl1pPr algn="r">
              <a:defRPr sz="1200" baseline="0">
                <a:solidFill>
                  <a:schemeClr val="bg1"/>
                </a:solidFill>
              </a:defRPr>
            </a:lvl1pPr>
          </a:lstStyle>
          <a:p>
            <a:fld id="{59D79D20-9926-6947-91A9-E826DAB4C488}" type="slidenum">
              <a:rPr lang="en-US" smtClean="0"/>
              <a:pPr/>
              <a:t>‹nr.›</a:t>
            </a:fld>
            <a:endParaRPr lang="en-US" dirty="0"/>
          </a:p>
        </p:txBody>
      </p:sp>
      <p:pic>
        <p:nvPicPr>
          <p:cNvPr id="8" name="Picture 7">
            <a:extLst>
              <a:ext uri="{FF2B5EF4-FFF2-40B4-BE49-F238E27FC236}">
                <a16:creationId xmlns:a16="http://schemas.microsoft.com/office/drawing/2014/main" id="{C2310C1B-65DB-2343-8AA3-FE42BB8807D3}"/>
              </a:ext>
            </a:extLst>
          </p:cNvPr>
          <p:cNvPicPr>
            <a:picLocks noChangeAspect="1"/>
          </p:cNvPicPr>
          <p:nvPr userDrawn="1"/>
        </p:nvPicPr>
        <p:blipFill>
          <a:blip r:embed="rId5"/>
          <a:stretch>
            <a:fillRect/>
          </a:stretch>
        </p:blipFill>
        <p:spPr>
          <a:xfrm>
            <a:off x="3332205" y="1500167"/>
            <a:ext cx="5527589" cy="2757393"/>
          </a:xfrm>
          <a:prstGeom prst="rect">
            <a:avLst/>
          </a:prstGeom>
        </p:spPr>
      </p:pic>
    </p:spTree>
    <p:extLst>
      <p:ext uri="{BB962C8B-B14F-4D97-AF65-F5344CB8AC3E}">
        <p14:creationId xmlns:p14="http://schemas.microsoft.com/office/powerpoint/2010/main" val="1436761222"/>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Lst>
  <p:hf hdr="0"/>
  <p:txStyles>
    <p:titleStyle>
      <a:lvl1pPr algn="l" defTabSz="914400" rtl="0" eaLnBrk="1" latinLnBrk="0" hangingPunct="1">
        <a:lnSpc>
          <a:spcPct val="90000"/>
        </a:lnSpc>
        <a:spcBef>
          <a:spcPct val="0"/>
        </a:spcBef>
        <a:buNone/>
        <a:defRPr sz="3600" b="1" i="0" kern="1200" cap="all" baseline="0">
          <a:solidFill>
            <a:schemeClr val="tx1"/>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47707" y="-3948719"/>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6"/>
          <a:stretch>
            <a:fillRect/>
          </a:stretch>
        </p:blipFill>
        <p:spPr>
          <a:xfrm>
            <a:off x="10322845" y="5951413"/>
            <a:ext cx="1660433" cy="828294"/>
          </a:xfrm>
          <a:prstGeom prst="rect">
            <a:avLst/>
          </a:prstGeom>
        </p:spPr>
      </p:pic>
    </p:spTree>
    <p:extLst>
      <p:ext uri="{BB962C8B-B14F-4D97-AF65-F5344CB8AC3E}">
        <p14:creationId xmlns:p14="http://schemas.microsoft.com/office/powerpoint/2010/main" val="1245512112"/>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A83C4E7C-85E8-C546-AFA4-9DEF64C257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38472" y="-3939482"/>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tx1"/>
          </a:solidFill>
          <a:ln w="50800">
            <a:solidFill>
              <a:schemeClr val="accent3"/>
            </a:solidFill>
          </a:ln>
        </p:spPr>
        <p:txBody>
          <a:bodyPr vert="horz" lIns="91440" tIns="45720" rIns="91440" bIns="45720" rtlCol="0" anchor="ctr">
            <a:noAutofit/>
          </a:bodyPr>
          <a:lstStyle>
            <a:lvl1pPr algn="ctr">
              <a:defRPr sz="1100" b="1" i="0" cap="all" baseline="0">
                <a:solidFill>
                  <a:schemeClr val="bg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7" name="Picture 6">
            <a:extLst>
              <a:ext uri="{FF2B5EF4-FFF2-40B4-BE49-F238E27FC236}">
                <a16:creationId xmlns:a16="http://schemas.microsoft.com/office/drawing/2014/main" id="{0DD38910-B416-8247-A854-5A62E31E7A76}"/>
              </a:ext>
            </a:extLst>
          </p:cNvPr>
          <p:cNvPicPr>
            <a:picLocks noChangeAspect="1"/>
          </p:cNvPicPr>
          <p:nvPr userDrawn="1"/>
        </p:nvPicPr>
        <p:blipFill>
          <a:blip r:embed="rId6"/>
          <a:stretch>
            <a:fillRect/>
          </a:stretch>
        </p:blipFill>
        <p:spPr>
          <a:xfrm>
            <a:off x="10322845" y="5951413"/>
            <a:ext cx="1660433" cy="828293"/>
          </a:xfrm>
          <a:prstGeom prst="rect">
            <a:avLst/>
          </a:prstGeom>
        </p:spPr>
      </p:pic>
    </p:spTree>
    <p:extLst>
      <p:ext uri="{BB962C8B-B14F-4D97-AF65-F5344CB8AC3E}">
        <p14:creationId xmlns:p14="http://schemas.microsoft.com/office/powerpoint/2010/main" val="1973259022"/>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47707" y="-3948719"/>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31357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6"/>
          <a:stretch>
            <a:fillRect/>
          </a:stretch>
        </p:blipFill>
        <p:spPr>
          <a:xfrm>
            <a:off x="884555" y="5951413"/>
            <a:ext cx="1660433" cy="828294"/>
          </a:xfrm>
          <a:prstGeom prst="rect">
            <a:avLst/>
          </a:prstGeom>
        </p:spPr>
      </p:pic>
      <p:cxnSp>
        <p:nvCxnSpPr>
          <p:cNvPr id="5" name="Straight Connector 4">
            <a:extLst>
              <a:ext uri="{FF2B5EF4-FFF2-40B4-BE49-F238E27FC236}">
                <a16:creationId xmlns:a16="http://schemas.microsoft.com/office/drawing/2014/main" id="{A72C1AB5-3A56-FC40-9039-7F559F192A9B}"/>
              </a:ext>
            </a:extLst>
          </p:cNvPr>
          <p:cNvCxnSpPr>
            <a:cxnSpLocks/>
          </p:cNvCxnSpPr>
          <p:nvPr userDrawn="1"/>
        </p:nvCxnSpPr>
        <p:spPr>
          <a:xfrm>
            <a:off x="2544988" y="6144654"/>
            <a:ext cx="0" cy="44181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0710629"/>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38472" y="-3939482"/>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31357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6"/>
          <a:stretch>
            <a:fillRect/>
          </a:stretch>
        </p:blipFill>
        <p:spPr>
          <a:xfrm>
            <a:off x="884555" y="5951413"/>
            <a:ext cx="1660433" cy="828293"/>
          </a:xfrm>
          <a:prstGeom prst="rect">
            <a:avLst/>
          </a:prstGeom>
        </p:spPr>
      </p:pic>
      <p:cxnSp>
        <p:nvCxnSpPr>
          <p:cNvPr id="5" name="Straight Connector 4">
            <a:extLst>
              <a:ext uri="{FF2B5EF4-FFF2-40B4-BE49-F238E27FC236}">
                <a16:creationId xmlns:a16="http://schemas.microsoft.com/office/drawing/2014/main" id="{A72C1AB5-3A56-FC40-9039-7F559F192A9B}"/>
              </a:ext>
            </a:extLst>
          </p:cNvPr>
          <p:cNvCxnSpPr>
            <a:cxnSpLocks/>
          </p:cNvCxnSpPr>
          <p:nvPr userDrawn="1"/>
        </p:nvCxnSpPr>
        <p:spPr>
          <a:xfrm>
            <a:off x="2544988" y="6144654"/>
            <a:ext cx="0" cy="441813"/>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4939598"/>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6982642">
            <a:off x="2747706" y="-3531276"/>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18"/>
          <a:stretch>
            <a:fillRect/>
          </a:stretch>
        </p:blipFill>
        <p:spPr>
          <a:xfrm>
            <a:off x="10322845" y="5951413"/>
            <a:ext cx="1660433" cy="828294"/>
          </a:xfrm>
          <a:prstGeom prst="rect">
            <a:avLst/>
          </a:prstGeom>
        </p:spPr>
      </p:pic>
      <p:sp>
        <p:nvSpPr>
          <p:cNvPr id="5" name="TextBox 4">
            <a:extLst>
              <a:ext uri="{FF2B5EF4-FFF2-40B4-BE49-F238E27FC236}">
                <a16:creationId xmlns:a16="http://schemas.microsoft.com/office/drawing/2014/main" id="{E95A558B-91BD-CD4E-869E-A90063D9ED3B}"/>
              </a:ext>
            </a:extLst>
          </p:cNvPr>
          <p:cNvSpPr txBox="1"/>
          <p:nvPr userDrawn="1"/>
        </p:nvSpPr>
        <p:spPr>
          <a:xfrm>
            <a:off x="674915" y="508706"/>
            <a:ext cx="10613572" cy="1015663"/>
          </a:xfrm>
          <a:prstGeom prst="rect">
            <a:avLst/>
          </a:prstGeom>
          <a:noFill/>
        </p:spPr>
        <p:txBody>
          <a:bodyPr wrap="square" rtlCol="0">
            <a:spAutoFit/>
          </a:bodyPr>
          <a:lstStyle/>
          <a:p>
            <a:r>
              <a:rPr lang="en-US" sz="6000" dirty="0">
                <a:solidFill>
                  <a:schemeClr val="tx1"/>
                </a:solidFill>
                <a:latin typeface="Arial Narrow" panose="020B0606020202030204" pitchFamily="34" charset="0"/>
              </a:rPr>
              <a:t>IN THIS PRESENTATION:</a:t>
            </a:r>
          </a:p>
        </p:txBody>
      </p:sp>
    </p:spTree>
    <p:extLst>
      <p:ext uri="{BB962C8B-B14F-4D97-AF65-F5344CB8AC3E}">
        <p14:creationId xmlns:p14="http://schemas.microsoft.com/office/powerpoint/2010/main" val="2144230243"/>
      </p:ext>
    </p:extLst>
  </p:cSld>
  <p:clrMap bg1="lt1" tx1="dk1" bg2="lt2" tx2="dk2" accent1="accent1" accent2="accent2" accent3="accent3" accent4="accent4" accent5="accent5" accent6="accent6" hlink="hlink" folHlink="folHlink"/>
  <p:sldLayoutIdLst>
    <p:sldLayoutId id="2147483997" r:id="rId1"/>
    <p:sldLayoutId id="2147483996" r:id="rId2"/>
    <p:sldLayoutId id="2147483941" r:id="rId3"/>
    <p:sldLayoutId id="2147483998" r:id="rId4"/>
    <p:sldLayoutId id="2147483999" r:id="rId5"/>
    <p:sldLayoutId id="2147484005" r:id="rId6"/>
    <p:sldLayoutId id="2147484006" r:id="rId7"/>
    <p:sldLayoutId id="2147484007" r:id="rId8"/>
    <p:sldLayoutId id="2147484008" r:id="rId9"/>
    <p:sldLayoutId id="2147484009" r:id="rId10"/>
    <p:sldLayoutId id="2147484000" r:id="rId11"/>
    <p:sldLayoutId id="2147484001" r:id="rId12"/>
    <p:sldLayoutId id="2147483943" r:id="rId13"/>
    <p:sldLayoutId id="2147484003" r:id="rId14"/>
    <p:sldLayoutId id="2147484004"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6982642">
            <a:off x="2747706" y="-3531276"/>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sp>
        <p:nvSpPr>
          <p:cNvPr id="5" name="TextBox 4">
            <a:extLst>
              <a:ext uri="{FF2B5EF4-FFF2-40B4-BE49-F238E27FC236}">
                <a16:creationId xmlns:a16="http://schemas.microsoft.com/office/drawing/2014/main" id="{E95A558B-91BD-CD4E-869E-A90063D9ED3B}"/>
              </a:ext>
            </a:extLst>
          </p:cNvPr>
          <p:cNvSpPr txBox="1"/>
          <p:nvPr userDrawn="1"/>
        </p:nvSpPr>
        <p:spPr>
          <a:xfrm>
            <a:off x="674915" y="508706"/>
            <a:ext cx="10613572" cy="1015663"/>
          </a:xfrm>
          <a:prstGeom prst="rect">
            <a:avLst/>
          </a:prstGeom>
          <a:noFill/>
        </p:spPr>
        <p:txBody>
          <a:bodyPr wrap="square" rtlCol="0">
            <a:spAutoFit/>
          </a:bodyPr>
          <a:lstStyle/>
          <a:p>
            <a:r>
              <a:rPr lang="en-US" sz="6000" dirty="0">
                <a:solidFill>
                  <a:schemeClr val="bg1"/>
                </a:solidFill>
                <a:latin typeface="Arial Narrow" panose="020B0606020202030204" pitchFamily="34" charset="0"/>
              </a:rPr>
              <a:t>IN THIS PRESENTATION:</a:t>
            </a:r>
          </a:p>
        </p:txBody>
      </p:sp>
      <p:pic>
        <p:nvPicPr>
          <p:cNvPr id="9" name="Picture 8">
            <a:extLst>
              <a:ext uri="{FF2B5EF4-FFF2-40B4-BE49-F238E27FC236}">
                <a16:creationId xmlns:a16="http://schemas.microsoft.com/office/drawing/2014/main" id="{6BF6086C-BC35-BD4D-81A5-01F0120211CF}"/>
              </a:ext>
            </a:extLst>
          </p:cNvPr>
          <p:cNvPicPr>
            <a:picLocks noChangeAspect="1"/>
          </p:cNvPicPr>
          <p:nvPr userDrawn="1"/>
        </p:nvPicPr>
        <p:blipFill>
          <a:blip r:embed="rId18"/>
          <a:stretch>
            <a:fillRect/>
          </a:stretch>
        </p:blipFill>
        <p:spPr>
          <a:xfrm>
            <a:off x="10322845" y="5951413"/>
            <a:ext cx="1660433" cy="828293"/>
          </a:xfrm>
          <a:prstGeom prst="rect">
            <a:avLst/>
          </a:prstGeom>
        </p:spPr>
      </p:pic>
    </p:spTree>
    <p:extLst>
      <p:ext uri="{BB962C8B-B14F-4D97-AF65-F5344CB8AC3E}">
        <p14:creationId xmlns:p14="http://schemas.microsoft.com/office/powerpoint/2010/main" val="1609554414"/>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21"/>
          <a:stretch>
            <a:fillRect/>
          </a:stretch>
        </p:blipFill>
        <p:spPr>
          <a:xfrm>
            <a:off x="10322845" y="5951413"/>
            <a:ext cx="1660433" cy="828294"/>
          </a:xfrm>
          <a:prstGeom prst="rect">
            <a:avLst/>
          </a:prstGeom>
        </p:spPr>
      </p:pic>
    </p:spTree>
    <p:extLst>
      <p:ext uri="{BB962C8B-B14F-4D97-AF65-F5344CB8AC3E}">
        <p14:creationId xmlns:p14="http://schemas.microsoft.com/office/powerpoint/2010/main" val="1478501032"/>
      </p:ext>
    </p:extLst>
  </p:cSld>
  <p:clrMap bg1="lt1" tx1="dk1" bg2="lt2" tx2="dk2" accent1="accent1" accent2="accent2" accent3="accent3" accent4="accent4" accent5="accent5" accent6="accent6" hlink="hlink" folHlink="folHlink"/>
  <p:sldLayoutIdLst>
    <p:sldLayoutId id="2147483950" r:id="rId1"/>
    <p:sldLayoutId id="2147483962" r:id="rId2"/>
    <p:sldLayoutId id="2147483961" r:id="rId3"/>
    <p:sldLayoutId id="2147483951" r:id="rId4"/>
    <p:sldLayoutId id="2147483953" r:id="rId5"/>
    <p:sldLayoutId id="2147483963" r:id="rId6"/>
    <p:sldLayoutId id="2147483964" r:id="rId7"/>
    <p:sldLayoutId id="2147483954" r:id="rId8"/>
    <p:sldLayoutId id="2147484026" r:id="rId9"/>
    <p:sldLayoutId id="2147484027" r:id="rId10"/>
    <p:sldLayoutId id="2147484028" r:id="rId11"/>
    <p:sldLayoutId id="2147484029" r:id="rId12"/>
    <p:sldLayoutId id="2147483955" r:id="rId13"/>
    <p:sldLayoutId id="2147483966" r:id="rId14"/>
    <p:sldLayoutId id="2147483965" r:id="rId15"/>
    <p:sldLayoutId id="2147483956" r:id="rId16"/>
    <p:sldLayoutId id="2147483992" r:id="rId17"/>
    <p:sldLayoutId id="2147483993" r:id="rId18"/>
    <p:sldLayoutId id="2147484034" r:id="rId19"/>
  </p:sldLayoutIdLst>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tx1"/>
          </a:solidFill>
          <a:ln w="50800">
            <a:solidFill>
              <a:schemeClr val="accent3"/>
            </a:solidFill>
          </a:ln>
        </p:spPr>
        <p:txBody>
          <a:bodyPr vert="horz" lIns="91440" tIns="45720" rIns="91440" bIns="45720" rtlCol="0" anchor="ctr">
            <a:noAutofit/>
          </a:bodyPr>
          <a:lstStyle>
            <a:lvl1pPr algn="ctr">
              <a:defRPr sz="1100" b="1" i="0" cap="all" baseline="0">
                <a:solidFill>
                  <a:schemeClr val="bg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20"/>
          <a:stretch>
            <a:fillRect/>
          </a:stretch>
        </p:blipFill>
        <p:spPr>
          <a:xfrm>
            <a:off x="10322845" y="5951413"/>
            <a:ext cx="1660433" cy="828293"/>
          </a:xfrm>
          <a:prstGeom prst="rect">
            <a:avLst/>
          </a:prstGeom>
        </p:spPr>
      </p:pic>
    </p:spTree>
    <p:extLst>
      <p:ext uri="{BB962C8B-B14F-4D97-AF65-F5344CB8AC3E}">
        <p14:creationId xmlns:p14="http://schemas.microsoft.com/office/powerpoint/2010/main" val="2917884433"/>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4030" r:id="rId9"/>
    <p:sldLayoutId id="2147484031" r:id="rId10"/>
    <p:sldLayoutId id="2147484032" r:id="rId11"/>
    <p:sldLayoutId id="2147484033" r:id="rId12"/>
    <p:sldLayoutId id="2147483976" r:id="rId13"/>
    <p:sldLayoutId id="2147483978" r:id="rId14"/>
    <p:sldLayoutId id="2147483977" r:id="rId15"/>
    <p:sldLayoutId id="2147483979" r:id="rId16"/>
    <p:sldLayoutId id="2147483994" r:id="rId17"/>
    <p:sldLayoutId id="2147483995" r:id="rId18"/>
  </p:sldLayoutIdLst>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56.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7974979-B066-484F-B984-75FC4F88006E}"/>
              </a:ext>
            </a:extLst>
          </p:cNvPr>
          <p:cNvSpPr>
            <a:spLocks noGrp="1"/>
          </p:cNvSpPr>
          <p:nvPr>
            <p:ph type="dt" sz="half" idx="10"/>
          </p:nvPr>
        </p:nvSpPr>
        <p:spPr/>
        <p:txBody>
          <a:bodyPr/>
          <a:lstStyle/>
          <a:p>
            <a:fld id="{B46EEF56-242D-4244-B1A5-94B892795E2B}" type="datetime3">
              <a:rPr lang="en-US" smtClean="0"/>
              <a:t>3 January 2021</a:t>
            </a:fld>
            <a:endParaRPr lang="en-US" dirty="0"/>
          </a:p>
        </p:txBody>
      </p:sp>
      <p:sp>
        <p:nvSpPr>
          <p:cNvPr id="3" name="Tijdelijke aanduiding voor voettekst 2">
            <a:extLst>
              <a:ext uri="{FF2B5EF4-FFF2-40B4-BE49-F238E27FC236}">
                <a16:creationId xmlns:a16="http://schemas.microsoft.com/office/drawing/2014/main" id="{F52D9D0E-C64D-43F9-A61A-CB2763EB0633}"/>
              </a:ext>
            </a:extLst>
          </p:cNvPr>
          <p:cNvSpPr>
            <a:spLocks noGrp="1"/>
          </p:cNvSpPr>
          <p:nvPr>
            <p:ph type="ftr" sz="quarter" idx="11"/>
          </p:nvPr>
        </p:nvSpPr>
        <p:spPr/>
        <p:txBody>
          <a:bodyPr/>
          <a:lstStyle/>
          <a:p>
            <a:endParaRPr lang="en-US" dirty="0"/>
          </a:p>
        </p:txBody>
      </p:sp>
      <p:sp>
        <p:nvSpPr>
          <p:cNvPr id="4" name="Tijdelijke aanduiding voor dianummer 3">
            <a:extLst>
              <a:ext uri="{FF2B5EF4-FFF2-40B4-BE49-F238E27FC236}">
                <a16:creationId xmlns:a16="http://schemas.microsoft.com/office/drawing/2014/main" id="{1E52EB2F-C5AA-42B0-A8BF-F689765C6251}"/>
              </a:ext>
            </a:extLst>
          </p:cNvPr>
          <p:cNvSpPr>
            <a:spLocks noGrp="1"/>
          </p:cNvSpPr>
          <p:nvPr>
            <p:ph type="sldNum" sz="quarter" idx="12"/>
          </p:nvPr>
        </p:nvSpPr>
        <p:spPr/>
        <p:txBody>
          <a:bodyPr/>
          <a:lstStyle/>
          <a:p>
            <a:fld id="{59D79D20-9926-6947-91A9-E826DAB4C488}" type="slidenum">
              <a:rPr lang="en-US" smtClean="0"/>
              <a:pPr/>
              <a:t>1</a:t>
            </a:fld>
            <a:endParaRPr lang="en-US" dirty="0"/>
          </a:p>
        </p:txBody>
      </p:sp>
      <p:sp>
        <p:nvSpPr>
          <p:cNvPr id="5" name="Titel 4">
            <a:extLst>
              <a:ext uri="{FF2B5EF4-FFF2-40B4-BE49-F238E27FC236}">
                <a16:creationId xmlns:a16="http://schemas.microsoft.com/office/drawing/2014/main" id="{B955784C-70AA-4BB5-80D4-7E0B9B9A7937}"/>
              </a:ext>
            </a:extLst>
          </p:cNvPr>
          <p:cNvSpPr>
            <a:spLocks noGrp="1"/>
          </p:cNvSpPr>
          <p:nvPr>
            <p:ph type="title"/>
          </p:nvPr>
        </p:nvSpPr>
        <p:spPr/>
        <p:txBody>
          <a:bodyPr/>
          <a:lstStyle/>
          <a:p>
            <a:r>
              <a:rPr lang="en-GB" dirty="0">
                <a:solidFill>
                  <a:srgbClr val="469BC0"/>
                </a:solidFill>
              </a:rPr>
              <a:t>The influence of the Dutch weather </a:t>
            </a:r>
            <a:br>
              <a:rPr lang="en-GB" dirty="0">
                <a:solidFill>
                  <a:srgbClr val="469BC0"/>
                </a:solidFill>
              </a:rPr>
            </a:br>
            <a:r>
              <a:rPr lang="en-GB" dirty="0">
                <a:solidFill>
                  <a:srgbClr val="469BC0"/>
                </a:solidFill>
              </a:rPr>
              <a:t>on the health of horses</a:t>
            </a:r>
            <a:endParaRPr lang="nl-NL" dirty="0">
              <a:solidFill>
                <a:srgbClr val="469BC0"/>
              </a:solidFill>
            </a:endParaRPr>
          </a:p>
        </p:txBody>
      </p:sp>
      <p:sp>
        <p:nvSpPr>
          <p:cNvPr id="6" name="Tijdelijke aanduiding voor tekst 5">
            <a:extLst>
              <a:ext uri="{FF2B5EF4-FFF2-40B4-BE49-F238E27FC236}">
                <a16:creationId xmlns:a16="http://schemas.microsoft.com/office/drawing/2014/main" id="{BA3300DE-E988-41CB-99D5-EE8E956FB137}"/>
              </a:ext>
            </a:extLst>
          </p:cNvPr>
          <p:cNvSpPr>
            <a:spLocks noGrp="1"/>
          </p:cNvSpPr>
          <p:nvPr>
            <p:ph type="body" sz="quarter" idx="13"/>
          </p:nvPr>
        </p:nvSpPr>
        <p:spPr>
          <a:xfrm>
            <a:off x="3878262" y="4902464"/>
            <a:ext cx="8042067" cy="578732"/>
          </a:xfrm>
        </p:spPr>
        <p:txBody>
          <a:bodyPr/>
          <a:lstStyle/>
          <a:p>
            <a:r>
              <a:rPr lang="en-GB" dirty="0">
                <a:solidFill>
                  <a:srgbClr val="469BC0"/>
                </a:solidFill>
              </a:rPr>
              <a:t>Josje van ‘t Padje</a:t>
            </a:r>
            <a:endParaRPr lang="nl-NL" dirty="0">
              <a:solidFill>
                <a:srgbClr val="469BC0"/>
              </a:solidFill>
            </a:endParaRPr>
          </a:p>
        </p:txBody>
      </p:sp>
      <p:sp>
        <p:nvSpPr>
          <p:cNvPr id="7" name="Tijdelijke aanduiding voor tekst 6">
            <a:extLst>
              <a:ext uri="{FF2B5EF4-FFF2-40B4-BE49-F238E27FC236}">
                <a16:creationId xmlns:a16="http://schemas.microsoft.com/office/drawing/2014/main" id="{61805849-0998-458A-B61E-7C698F09CBF1}"/>
              </a:ext>
            </a:extLst>
          </p:cNvPr>
          <p:cNvSpPr>
            <a:spLocks noGrp="1"/>
          </p:cNvSpPr>
          <p:nvPr>
            <p:ph type="body" sz="quarter" idx="14"/>
          </p:nvPr>
        </p:nvSpPr>
        <p:spPr/>
        <p:txBody>
          <a:bodyPr/>
          <a:lstStyle/>
          <a:p>
            <a:r>
              <a:rPr lang="en-GB" dirty="0"/>
              <a:t>Faculty of electrical engineering, mathematics and Computer science</a:t>
            </a:r>
          </a:p>
          <a:p>
            <a:r>
              <a:rPr lang="en-GB" dirty="0"/>
              <a:t>Data management &amp; biometrics</a:t>
            </a:r>
            <a:endParaRPr lang="nl-NL" dirty="0"/>
          </a:p>
        </p:txBody>
      </p:sp>
    </p:spTree>
    <p:extLst>
      <p:ext uri="{BB962C8B-B14F-4D97-AF65-F5344CB8AC3E}">
        <p14:creationId xmlns:p14="http://schemas.microsoft.com/office/powerpoint/2010/main" val="1200552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50"/>
          </a:xfrm>
        </p:spPr>
        <p:txBody>
          <a:bodyPr/>
          <a:lstStyle/>
          <a:p>
            <a:r>
              <a:rPr lang="en-GB" dirty="0"/>
              <a:t>Data</a:t>
            </a:r>
            <a:endParaRPr lang="nl-NL" dirty="0"/>
          </a:p>
        </p:txBody>
      </p:sp>
      <p:pic>
        <p:nvPicPr>
          <p:cNvPr id="7" name="Tijdelijke aanduiding voor inhoud 6" descr="Afbeelding met kaart&#10;&#10;Automatisch gegenereerde beschrijving">
            <a:extLst>
              <a:ext uri="{FF2B5EF4-FFF2-40B4-BE49-F238E27FC236}">
                <a16:creationId xmlns:a16="http://schemas.microsoft.com/office/drawing/2014/main" id="{8826378B-8B6C-4387-92E9-2360177DB50F}"/>
              </a:ext>
            </a:extLst>
          </p:cNvPr>
          <p:cNvPicPr>
            <a:picLocks noGrp="1" noChangeAspect="1"/>
          </p:cNvPicPr>
          <p:nvPr>
            <p:ph sz="half" idx="1"/>
          </p:nvPr>
        </p:nvPicPr>
        <p:blipFill>
          <a:blip r:embed="rId3"/>
          <a:stretch>
            <a:fillRect/>
          </a:stretch>
        </p:blipFill>
        <p:spPr>
          <a:xfrm>
            <a:off x="1251881" y="1614611"/>
            <a:ext cx="3952186" cy="4351338"/>
          </a:xfrm>
        </p:spPr>
      </p:pic>
      <p:pic>
        <p:nvPicPr>
          <p:cNvPr id="9" name="Tijdelijke aanduiding voor inhoud 8">
            <a:extLst>
              <a:ext uri="{FF2B5EF4-FFF2-40B4-BE49-F238E27FC236}">
                <a16:creationId xmlns:a16="http://schemas.microsoft.com/office/drawing/2014/main" id="{21276A17-BB3F-4C69-A35E-AB7F9268BC4C}"/>
              </a:ext>
            </a:extLst>
          </p:cNvPr>
          <p:cNvPicPr>
            <a:picLocks noGrp="1" noChangeAspect="1"/>
          </p:cNvPicPr>
          <p:nvPr>
            <p:ph sz="half" idx="2"/>
          </p:nvPr>
        </p:nvPicPr>
        <p:blipFill>
          <a:blip r:embed="rId4"/>
          <a:stretch>
            <a:fillRect/>
          </a:stretch>
        </p:blipFill>
        <p:spPr>
          <a:xfrm>
            <a:off x="5728210" y="1649325"/>
            <a:ext cx="6052628" cy="3517765"/>
          </a:xfrm>
        </p:spPr>
      </p:pic>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10</a:t>
            </a:fld>
            <a:endParaRPr lang="en-US" dirty="0"/>
          </a:p>
        </p:txBody>
      </p:sp>
      <p:sp>
        <p:nvSpPr>
          <p:cNvPr id="10" name="Tekstvak 9">
            <a:extLst>
              <a:ext uri="{FF2B5EF4-FFF2-40B4-BE49-F238E27FC236}">
                <a16:creationId xmlns:a16="http://schemas.microsoft.com/office/drawing/2014/main" id="{01E99B27-83A6-4D67-88F3-ADFB5E281F7A}"/>
              </a:ext>
            </a:extLst>
          </p:cNvPr>
          <p:cNvSpPr txBox="1"/>
          <p:nvPr/>
        </p:nvSpPr>
        <p:spPr>
          <a:xfrm>
            <a:off x="5884988" y="5348446"/>
            <a:ext cx="3262432" cy="923330"/>
          </a:xfrm>
          <a:prstGeom prst="rect">
            <a:avLst/>
          </a:prstGeom>
          <a:noFill/>
        </p:spPr>
        <p:txBody>
          <a:bodyPr wrap="none" rtlCol="0">
            <a:spAutoFit/>
          </a:bodyPr>
          <a:lstStyle/>
          <a:p>
            <a:r>
              <a:rPr lang="en-GB" dirty="0"/>
              <a:t>144.400 lines in total</a:t>
            </a:r>
          </a:p>
          <a:p>
            <a:r>
              <a:rPr lang="en-GB" dirty="0"/>
              <a:t>58.927 consults over 21 years</a:t>
            </a:r>
          </a:p>
          <a:p>
            <a:endParaRPr lang="nl-NL" dirty="0"/>
          </a:p>
        </p:txBody>
      </p:sp>
      <p:sp>
        <p:nvSpPr>
          <p:cNvPr id="17" name="Tijdelijke aanduiding voor tekst 2">
            <a:extLst>
              <a:ext uri="{FF2B5EF4-FFF2-40B4-BE49-F238E27FC236}">
                <a16:creationId xmlns:a16="http://schemas.microsoft.com/office/drawing/2014/main" id="{BACC98B6-7B86-4A64-B4A1-20835F6779CF}"/>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4" name="Tijdelijke aanduiding voor tekst 3">
            <a:extLst>
              <a:ext uri="{FF2B5EF4-FFF2-40B4-BE49-F238E27FC236}">
                <a16:creationId xmlns:a16="http://schemas.microsoft.com/office/drawing/2014/main" id="{D8A11F02-D695-4223-B700-1AD89F97F477}"/>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25" name="Tijdelijke aanduiding voor tekst 4">
            <a:extLst>
              <a:ext uri="{FF2B5EF4-FFF2-40B4-BE49-F238E27FC236}">
                <a16:creationId xmlns:a16="http://schemas.microsoft.com/office/drawing/2014/main" id="{47EB3E9A-BF9D-4AB1-9334-94128CAC63E9}"/>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
        <p:nvSpPr>
          <p:cNvPr id="26" name="Tijdelijke aanduiding voor tekst 5">
            <a:extLst>
              <a:ext uri="{FF2B5EF4-FFF2-40B4-BE49-F238E27FC236}">
                <a16:creationId xmlns:a16="http://schemas.microsoft.com/office/drawing/2014/main" id="{EA19082B-2648-4BB4-A2A1-7F3C07F685E2}"/>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27" name="Tijdelijke aanduiding voor tekst 6">
            <a:extLst>
              <a:ext uri="{FF2B5EF4-FFF2-40B4-BE49-F238E27FC236}">
                <a16:creationId xmlns:a16="http://schemas.microsoft.com/office/drawing/2014/main" id="{84B0BC70-D4F9-48F0-8FD0-AFE69248AD80}"/>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1438226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F34CE-1456-4458-9F20-325DCC2C5DEB}"/>
              </a:ext>
            </a:extLst>
          </p:cNvPr>
          <p:cNvSpPr>
            <a:spLocks noGrp="1"/>
          </p:cNvSpPr>
          <p:nvPr>
            <p:ph type="title"/>
          </p:nvPr>
        </p:nvSpPr>
        <p:spPr>
          <a:xfrm>
            <a:off x="1265583" y="365126"/>
            <a:ext cx="10515600" cy="615950"/>
          </a:xfrm>
        </p:spPr>
        <p:txBody>
          <a:bodyPr/>
          <a:lstStyle/>
          <a:p>
            <a:r>
              <a:rPr lang="en-GB" dirty="0"/>
              <a:t>Labelling Consults</a:t>
            </a:r>
            <a:endParaRPr lang="nl-NL" dirty="0"/>
          </a:p>
        </p:txBody>
      </p:sp>
      <p:graphicFrame>
        <p:nvGraphicFramePr>
          <p:cNvPr id="6" name="Tabel 6">
            <a:extLst>
              <a:ext uri="{FF2B5EF4-FFF2-40B4-BE49-F238E27FC236}">
                <a16:creationId xmlns:a16="http://schemas.microsoft.com/office/drawing/2014/main" id="{2C9DDD66-CB8E-447C-8C31-5A779671653D}"/>
              </a:ext>
            </a:extLst>
          </p:cNvPr>
          <p:cNvGraphicFramePr>
            <a:graphicFrameLocks noGrp="1"/>
          </p:cNvGraphicFramePr>
          <p:nvPr>
            <p:ph sz="half" idx="2"/>
            <p:extLst>
              <p:ext uri="{D42A27DB-BD31-4B8C-83A1-F6EECF244321}">
                <p14:modId xmlns:p14="http://schemas.microsoft.com/office/powerpoint/2010/main" val="1929908826"/>
              </p:ext>
            </p:extLst>
          </p:nvPr>
        </p:nvGraphicFramePr>
        <p:xfrm>
          <a:off x="1253861" y="1816711"/>
          <a:ext cx="10515599" cy="2392680"/>
        </p:xfrm>
        <a:graphic>
          <a:graphicData uri="http://schemas.openxmlformats.org/drawingml/2006/table">
            <a:tbl>
              <a:tblPr firstRow="1" bandRow="1">
                <a:tableStyleId>{5C22544A-7EE6-4342-B048-85BDC9FD1C3A}</a:tableStyleId>
              </a:tblPr>
              <a:tblGrid>
                <a:gridCol w="2015809">
                  <a:extLst>
                    <a:ext uri="{9D8B030D-6E8A-4147-A177-3AD203B41FA5}">
                      <a16:colId xmlns:a16="http://schemas.microsoft.com/office/drawing/2014/main" val="375936740"/>
                    </a:ext>
                  </a:extLst>
                </a:gridCol>
                <a:gridCol w="2900866">
                  <a:extLst>
                    <a:ext uri="{9D8B030D-6E8A-4147-A177-3AD203B41FA5}">
                      <a16:colId xmlns:a16="http://schemas.microsoft.com/office/drawing/2014/main" val="3445228155"/>
                    </a:ext>
                  </a:extLst>
                </a:gridCol>
                <a:gridCol w="1366137">
                  <a:extLst>
                    <a:ext uri="{9D8B030D-6E8A-4147-A177-3AD203B41FA5}">
                      <a16:colId xmlns:a16="http://schemas.microsoft.com/office/drawing/2014/main" val="2658315682"/>
                    </a:ext>
                  </a:extLst>
                </a:gridCol>
                <a:gridCol w="1410929">
                  <a:extLst>
                    <a:ext uri="{9D8B030D-6E8A-4147-A177-3AD203B41FA5}">
                      <a16:colId xmlns:a16="http://schemas.microsoft.com/office/drawing/2014/main" val="353718659"/>
                    </a:ext>
                  </a:extLst>
                </a:gridCol>
                <a:gridCol w="1410929">
                  <a:extLst>
                    <a:ext uri="{9D8B030D-6E8A-4147-A177-3AD203B41FA5}">
                      <a16:colId xmlns:a16="http://schemas.microsoft.com/office/drawing/2014/main" val="2120739902"/>
                    </a:ext>
                  </a:extLst>
                </a:gridCol>
                <a:gridCol w="1410929">
                  <a:extLst>
                    <a:ext uri="{9D8B030D-6E8A-4147-A177-3AD203B41FA5}">
                      <a16:colId xmlns:a16="http://schemas.microsoft.com/office/drawing/2014/main" val="2567989941"/>
                    </a:ext>
                  </a:extLst>
                </a:gridCol>
              </a:tblGrid>
              <a:tr h="370840">
                <a:tc>
                  <a:txBody>
                    <a:bodyPr/>
                    <a:lstStyle/>
                    <a:p>
                      <a:r>
                        <a:rPr lang="en-GB" dirty="0"/>
                        <a:t>Disease</a:t>
                      </a:r>
                      <a:endParaRPr lang="nl-NL" dirty="0"/>
                    </a:p>
                  </a:txBody>
                  <a:tcPr/>
                </a:tc>
                <a:tc>
                  <a:txBody>
                    <a:bodyPr/>
                    <a:lstStyle/>
                    <a:p>
                      <a:r>
                        <a:rPr lang="en-GB" dirty="0"/>
                        <a:t>Keyword(s)</a:t>
                      </a:r>
                      <a:endParaRPr lang="nl-NL" dirty="0"/>
                    </a:p>
                  </a:txBody>
                  <a:tcPr/>
                </a:tc>
                <a:tc>
                  <a:txBody>
                    <a:bodyPr/>
                    <a:lstStyle/>
                    <a:p>
                      <a:r>
                        <a:rPr lang="en-GB" dirty="0"/>
                        <a:t># Consults (keyword)</a:t>
                      </a:r>
                      <a:endParaRPr lang="nl-NL" dirty="0"/>
                    </a:p>
                  </a:txBody>
                  <a:tcPr/>
                </a:tc>
                <a:tc>
                  <a:txBody>
                    <a:bodyPr/>
                    <a:lstStyle/>
                    <a:p>
                      <a:r>
                        <a:rPr lang="en-GB" dirty="0"/>
                        <a:t># Consults (labelling)</a:t>
                      </a:r>
                      <a:endParaRPr lang="nl-NL" dirty="0"/>
                    </a:p>
                  </a:txBody>
                  <a:tcPr/>
                </a:tc>
                <a:tc>
                  <a:txBody>
                    <a:bodyPr/>
                    <a:lstStyle/>
                    <a:p>
                      <a:r>
                        <a:rPr lang="en-GB" dirty="0"/>
                        <a:t>Accuracy (keyword)</a:t>
                      </a:r>
                      <a:endParaRPr lang="nl-NL" dirty="0"/>
                    </a:p>
                  </a:txBody>
                  <a:tcPr/>
                </a:tc>
                <a:tc>
                  <a:txBody>
                    <a:bodyPr/>
                    <a:lstStyle/>
                    <a:p>
                      <a:r>
                        <a:rPr lang="en-GB" dirty="0"/>
                        <a:t>Accuracy (labelling)</a:t>
                      </a:r>
                      <a:endParaRPr lang="nl-NL" dirty="0"/>
                    </a:p>
                  </a:txBody>
                  <a:tcPr/>
                </a:tc>
                <a:extLst>
                  <a:ext uri="{0D108BD9-81ED-4DB2-BD59-A6C34878D82A}">
                    <a16:rowId xmlns:a16="http://schemas.microsoft.com/office/drawing/2014/main" val="2375448414"/>
                  </a:ext>
                </a:extLst>
              </a:tr>
              <a:tr h="370840">
                <a:tc>
                  <a:txBody>
                    <a:bodyPr/>
                    <a:lstStyle/>
                    <a:p>
                      <a:r>
                        <a:rPr lang="en-GB" dirty="0"/>
                        <a:t>Colic</a:t>
                      </a:r>
                      <a:endParaRPr lang="nl-NL" dirty="0"/>
                    </a:p>
                  </a:txBody>
                  <a:tcPr/>
                </a:tc>
                <a:tc>
                  <a:txBody>
                    <a:bodyPr/>
                    <a:lstStyle/>
                    <a:p>
                      <a:r>
                        <a:rPr lang="nl-NL" noProof="0"/>
                        <a:t>Koliek</a:t>
                      </a:r>
                    </a:p>
                  </a:txBody>
                  <a:tcPr/>
                </a:tc>
                <a:tc>
                  <a:txBody>
                    <a:bodyPr/>
                    <a:lstStyle/>
                    <a:p>
                      <a:r>
                        <a:rPr lang="en-GB" dirty="0"/>
                        <a:t>765</a:t>
                      </a:r>
                      <a:endParaRPr lang="nl-NL" dirty="0"/>
                    </a:p>
                  </a:txBody>
                  <a:tcPr/>
                </a:tc>
                <a:tc>
                  <a:txBody>
                    <a:bodyPr/>
                    <a:lstStyle/>
                    <a:p>
                      <a:r>
                        <a:rPr lang="en-GB" dirty="0"/>
                        <a:t>4196</a:t>
                      </a:r>
                      <a:endParaRPr lang="nl-NL" dirty="0"/>
                    </a:p>
                  </a:txBody>
                  <a:tcPr/>
                </a:tc>
                <a:tc>
                  <a:txBody>
                    <a:bodyPr/>
                    <a:lstStyle/>
                    <a:p>
                      <a:r>
                        <a:rPr lang="en-GB" dirty="0"/>
                        <a:t>0.99557</a:t>
                      </a:r>
                      <a:endParaRPr lang="nl-NL" dirty="0"/>
                    </a:p>
                  </a:txBody>
                  <a:tcPr/>
                </a:tc>
                <a:tc>
                  <a:txBody>
                    <a:bodyPr/>
                    <a:lstStyle/>
                    <a:p>
                      <a:r>
                        <a:rPr lang="en-GB" dirty="0"/>
                        <a:t>0.98893</a:t>
                      </a:r>
                      <a:endParaRPr lang="nl-NL" dirty="0"/>
                    </a:p>
                  </a:txBody>
                  <a:tcPr/>
                </a:tc>
                <a:extLst>
                  <a:ext uri="{0D108BD9-81ED-4DB2-BD59-A6C34878D82A}">
                    <a16:rowId xmlns:a16="http://schemas.microsoft.com/office/drawing/2014/main" val="1120821295"/>
                  </a:ext>
                </a:extLst>
              </a:tr>
              <a:tr h="370840">
                <a:tc>
                  <a:txBody>
                    <a:bodyPr/>
                    <a:lstStyle/>
                    <a:p>
                      <a:r>
                        <a:rPr lang="en-GB" dirty="0"/>
                        <a:t>Laminitis</a:t>
                      </a:r>
                    </a:p>
                  </a:txBody>
                  <a:tcPr/>
                </a:tc>
                <a:tc>
                  <a:txBody>
                    <a:bodyPr/>
                    <a:lstStyle/>
                    <a:p>
                      <a:r>
                        <a:rPr lang="nl-NL" noProof="0"/>
                        <a:t>Hoefbevangen</a:t>
                      </a:r>
                    </a:p>
                  </a:txBody>
                  <a:tcPr/>
                </a:tc>
                <a:tc>
                  <a:txBody>
                    <a:bodyPr/>
                    <a:lstStyle/>
                    <a:p>
                      <a:r>
                        <a:rPr lang="en-GB" dirty="0"/>
                        <a:t>196</a:t>
                      </a:r>
                      <a:endParaRPr lang="nl-NL" dirty="0"/>
                    </a:p>
                  </a:txBody>
                  <a:tcPr/>
                </a:tc>
                <a:tc>
                  <a:txBody>
                    <a:bodyPr/>
                    <a:lstStyle/>
                    <a:p>
                      <a:r>
                        <a:rPr lang="en-GB" dirty="0"/>
                        <a:t>5037</a:t>
                      </a:r>
                      <a:endParaRPr lang="nl-NL" dirty="0"/>
                    </a:p>
                  </a:txBody>
                  <a:tcPr/>
                </a:tc>
                <a:tc>
                  <a:txBody>
                    <a:bodyPr/>
                    <a:lstStyle/>
                    <a:p>
                      <a:r>
                        <a:rPr lang="en-GB" dirty="0"/>
                        <a:t>0.99077</a:t>
                      </a:r>
                      <a:endParaRPr lang="nl-NL" dirty="0"/>
                    </a:p>
                  </a:txBody>
                  <a:tcPr/>
                </a:tc>
                <a:tc>
                  <a:txBody>
                    <a:bodyPr/>
                    <a:lstStyle/>
                    <a:p>
                      <a:r>
                        <a:rPr lang="en-GB" dirty="0"/>
                        <a:t>0.97509</a:t>
                      </a:r>
                      <a:endParaRPr lang="nl-NL" dirty="0"/>
                    </a:p>
                  </a:txBody>
                  <a:tcPr/>
                </a:tc>
                <a:extLst>
                  <a:ext uri="{0D108BD9-81ED-4DB2-BD59-A6C34878D82A}">
                    <a16:rowId xmlns:a16="http://schemas.microsoft.com/office/drawing/2014/main" val="794705914"/>
                  </a:ext>
                </a:extLst>
              </a:tr>
              <a:tr h="370840">
                <a:tc>
                  <a:txBody>
                    <a:bodyPr/>
                    <a:lstStyle/>
                    <a:p>
                      <a:r>
                        <a:rPr lang="en-GB" dirty="0"/>
                        <a:t>Respiratory</a:t>
                      </a:r>
                      <a:endParaRPr lang="nl-NL" dirty="0"/>
                    </a:p>
                  </a:txBody>
                  <a:tcPr/>
                </a:tc>
                <a:tc>
                  <a:txBody>
                    <a:bodyPr/>
                    <a:lstStyle/>
                    <a:p>
                      <a:r>
                        <a:rPr lang="nl-NL" noProof="0"/>
                        <a:t>Snot, Luchtweg, Bronchitis, Longontsteking</a:t>
                      </a:r>
                    </a:p>
                  </a:txBody>
                  <a:tcPr/>
                </a:tc>
                <a:tc>
                  <a:txBody>
                    <a:bodyPr/>
                    <a:lstStyle/>
                    <a:p>
                      <a:r>
                        <a:rPr lang="en-GB" dirty="0"/>
                        <a:t>273</a:t>
                      </a:r>
                      <a:endParaRPr lang="nl-NL" dirty="0"/>
                    </a:p>
                  </a:txBody>
                  <a:tcPr/>
                </a:tc>
                <a:tc>
                  <a:txBody>
                    <a:bodyPr/>
                    <a:lstStyle/>
                    <a:p>
                      <a:r>
                        <a:rPr lang="en-GB" dirty="0"/>
                        <a:t>2007</a:t>
                      </a:r>
                      <a:endParaRPr lang="nl-NL" dirty="0"/>
                    </a:p>
                  </a:txBody>
                  <a:tcPr/>
                </a:tc>
                <a:tc>
                  <a:txBody>
                    <a:bodyPr/>
                    <a:lstStyle/>
                    <a:p>
                      <a:r>
                        <a:rPr lang="en-GB" dirty="0"/>
                        <a:t>0.99336</a:t>
                      </a:r>
                      <a:endParaRPr lang="nl-NL" dirty="0"/>
                    </a:p>
                  </a:txBody>
                  <a:tcPr/>
                </a:tc>
                <a:tc>
                  <a:txBody>
                    <a:bodyPr/>
                    <a:lstStyle/>
                    <a:p>
                      <a:r>
                        <a:rPr lang="en-GB" dirty="0"/>
                        <a:t>0.98727</a:t>
                      </a:r>
                      <a:endParaRPr lang="nl-NL" dirty="0"/>
                    </a:p>
                  </a:txBody>
                  <a:tcPr/>
                </a:tc>
                <a:extLst>
                  <a:ext uri="{0D108BD9-81ED-4DB2-BD59-A6C34878D82A}">
                    <a16:rowId xmlns:a16="http://schemas.microsoft.com/office/drawing/2014/main" val="2921550638"/>
                  </a:ext>
                </a:extLst>
              </a:tr>
              <a:tr h="370840">
                <a:tc>
                  <a:txBody>
                    <a:bodyPr/>
                    <a:lstStyle/>
                    <a:p>
                      <a:r>
                        <a:rPr lang="en-GB" dirty="0"/>
                        <a:t>Skin</a:t>
                      </a:r>
                      <a:endParaRPr lang="nl-NL" dirty="0"/>
                    </a:p>
                  </a:txBody>
                  <a:tcPr/>
                </a:tc>
                <a:tc>
                  <a:txBody>
                    <a:bodyPr/>
                    <a:lstStyle/>
                    <a:p>
                      <a:r>
                        <a:rPr lang="nl-NL" noProof="0" dirty="0"/>
                        <a:t>Schimmel, Mok</a:t>
                      </a:r>
                    </a:p>
                  </a:txBody>
                  <a:tcPr/>
                </a:tc>
                <a:tc>
                  <a:txBody>
                    <a:bodyPr/>
                    <a:lstStyle/>
                    <a:p>
                      <a:r>
                        <a:rPr lang="en-GB" dirty="0"/>
                        <a:t>638</a:t>
                      </a:r>
                      <a:endParaRPr lang="nl-NL" dirty="0"/>
                    </a:p>
                  </a:txBody>
                  <a:tcPr/>
                </a:tc>
                <a:tc>
                  <a:txBody>
                    <a:bodyPr/>
                    <a:lstStyle/>
                    <a:p>
                      <a:r>
                        <a:rPr lang="en-GB" dirty="0"/>
                        <a:t>18135</a:t>
                      </a:r>
                      <a:endParaRPr lang="nl-NL" dirty="0"/>
                    </a:p>
                  </a:txBody>
                  <a:tcPr/>
                </a:tc>
                <a:tc>
                  <a:txBody>
                    <a:bodyPr/>
                    <a:lstStyle/>
                    <a:p>
                      <a:r>
                        <a:rPr lang="en-GB" dirty="0"/>
                        <a:t>0.99520</a:t>
                      </a:r>
                      <a:endParaRPr lang="nl-NL" dirty="0"/>
                    </a:p>
                  </a:txBody>
                  <a:tcPr/>
                </a:tc>
                <a:tc>
                  <a:txBody>
                    <a:bodyPr/>
                    <a:lstStyle/>
                    <a:p>
                      <a:r>
                        <a:rPr lang="en-GB" dirty="0"/>
                        <a:t>0.84613</a:t>
                      </a:r>
                      <a:endParaRPr lang="nl-NL" dirty="0"/>
                    </a:p>
                  </a:txBody>
                  <a:tcPr/>
                </a:tc>
                <a:extLst>
                  <a:ext uri="{0D108BD9-81ED-4DB2-BD59-A6C34878D82A}">
                    <a16:rowId xmlns:a16="http://schemas.microsoft.com/office/drawing/2014/main" val="2069880303"/>
                  </a:ext>
                </a:extLst>
              </a:tr>
            </a:tbl>
          </a:graphicData>
        </a:graphic>
      </p:graphicFrame>
      <p:sp>
        <p:nvSpPr>
          <p:cNvPr id="5" name="Tijdelijke aanduiding voor dianummer 4">
            <a:extLst>
              <a:ext uri="{FF2B5EF4-FFF2-40B4-BE49-F238E27FC236}">
                <a16:creationId xmlns:a16="http://schemas.microsoft.com/office/drawing/2014/main" id="{C2C586A8-291B-418F-8461-763569E25FC6}"/>
              </a:ext>
            </a:extLst>
          </p:cNvPr>
          <p:cNvSpPr>
            <a:spLocks noGrp="1"/>
          </p:cNvSpPr>
          <p:nvPr>
            <p:ph type="sldNum" sz="quarter" idx="10"/>
          </p:nvPr>
        </p:nvSpPr>
        <p:spPr/>
        <p:txBody>
          <a:bodyPr/>
          <a:lstStyle/>
          <a:p>
            <a:fld id="{6586D83B-F5E2-6149-B7DD-0F6F1BA75908}" type="slidenum">
              <a:rPr lang="en-US" smtClean="0"/>
              <a:pPr/>
              <a:t>11</a:t>
            </a:fld>
            <a:endParaRPr lang="en-US" dirty="0"/>
          </a:p>
        </p:txBody>
      </p:sp>
      <p:sp>
        <p:nvSpPr>
          <p:cNvPr id="8" name="Tijdelijke aanduiding voor tekst 3">
            <a:extLst>
              <a:ext uri="{FF2B5EF4-FFF2-40B4-BE49-F238E27FC236}">
                <a16:creationId xmlns:a16="http://schemas.microsoft.com/office/drawing/2014/main" id="{94EBD965-78FC-490F-BD98-3365D4A95E79}"/>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0" name="Tijdelijke aanduiding voor tekst 5">
            <a:extLst>
              <a:ext uri="{FF2B5EF4-FFF2-40B4-BE49-F238E27FC236}">
                <a16:creationId xmlns:a16="http://schemas.microsoft.com/office/drawing/2014/main" id="{13705106-3900-446F-86D8-541253E0CD36}"/>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1" name="Tijdelijke aanduiding voor tekst 6">
            <a:extLst>
              <a:ext uri="{FF2B5EF4-FFF2-40B4-BE49-F238E27FC236}">
                <a16:creationId xmlns:a16="http://schemas.microsoft.com/office/drawing/2014/main" id="{CE383B5E-676A-44C5-84E6-6D32F722CEB9}"/>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12" name="Tijdelijke aanduiding voor tekst 2">
            <a:extLst>
              <a:ext uri="{FF2B5EF4-FFF2-40B4-BE49-F238E27FC236}">
                <a16:creationId xmlns:a16="http://schemas.microsoft.com/office/drawing/2014/main" id="{3C3D8915-85F6-44F1-90BA-6C4375D67C8E}"/>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3" name="Tijdelijke aanduiding voor tekst 4">
            <a:extLst>
              <a:ext uri="{FF2B5EF4-FFF2-40B4-BE49-F238E27FC236}">
                <a16:creationId xmlns:a16="http://schemas.microsoft.com/office/drawing/2014/main" id="{FB1D528D-1C64-4CD8-94B6-DBF9BE02814F}"/>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94345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a:extLst>
              <a:ext uri="{FF2B5EF4-FFF2-40B4-BE49-F238E27FC236}">
                <a16:creationId xmlns:a16="http://schemas.microsoft.com/office/drawing/2014/main" id="{66DA79B7-8E00-4760-A378-07DC51F374C0}"/>
              </a:ext>
            </a:extLst>
          </p:cNvPr>
          <p:cNvPicPr>
            <a:picLocks noGrp="1" noChangeAspect="1"/>
          </p:cNvPicPr>
          <p:nvPr>
            <p:ph sz="half" idx="1"/>
          </p:nvPr>
        </p:nvPicPr>
        <p:blipFill>
          <a:blip r:embed="rId3"/>
          <a:stretch>
            <a:fillRect/>
          </a:stretch>
        </p:blipFill>
        <p:spPr>
          <a:xfrm>
            <a:off x="3088611" y="773726"/>
            <a:ext cx="7156529" cy="5582093"/>
          </a:xfrm>
          <a:noFill/>
        </p:spPr>
      </p:pic>
      <p:sp>
        <p:nvSpPr>
          <p:cNvPr id="5" name="Tijdelijke aanduiding voor dianummer 4">
            <a:extLst>
              <a:ext uri="{FF2B5EF4-FFF2-40B4-BE49-F238E27FC236}">
                <a16:creationId xmlns:a16="http://schemas.microsoft.com/office/drawing/2014/main" id="{BF414FD8-DE2D-4B0E-86E6-3B243535806F}"/>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12</a:t>
            </a:fld>
            <a:endParaRPr lang="en-US"/>
          </a:p>
        </p:txBody>
      </p:sp>
      <p:sp>
        <p:nvSpPr>
          <p:cNvPr id="9" name="Tijdelijke aanduiding voor tekst 3">
            <a:extLst>
              <a:ext uri="{FF2B5EF4-FFF2-40B4-BE49-F238E27FC236}">
                <a16:creationId xmlns:a16="http://schemas.microsoft.com/office/drawing/2014/main" id="{ABD34D37-8A8C-43C0-A140-0B28686AEC74}"/>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1" name="Tijdelijke aanduiding voor tekst 5">
            <a:extLst>
              <a:ext uri="{FF2B5EF4-FFF2-40B4-BE49-F238E27FC236}">
                <a16:creationId xmlns:a16="http://schemas.microsoft.com/office/drawing/2014/main" id="{B154E0ED-8260-4354-93C7-7E91F432FE29}"/>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2" name="Tijdelijke aanduiding voor tekst 6">
            <a:extLst>
              <a:ext uri="{FF2B5EF4-FFF2-40B4-BE49-F238E27FC236}">
                <a16:creationId xmlns:a16="http://schemas.microsoft.com/office/drawing/2014/main" id="{46574CCE-03B9-4D88-99BE-7CE9BEDFBE61}"/>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2" name="Titel 1">
            <a:extLst>
              <a:ext uri="{FF2B5EF4-FFF2-40B4-BE49-F238E27FC236}">
                <a16:creationId xmlns:a16="http://schemas.microsoft.com/office/drawing/2014/main" id="{89D8E242-AB4A-4F80-8D32-985E281E31FC}"/>
              </a:ext>
            </a:extLst>
          </p:cNvPr>
          <p:cNvSpPr>
            <a:spLocks noGrp="1"/>
          </p:cNvSpPr>
          <p:nvPr>
            <p:ph type="title"/>
          </p:nvPr>
        </p:nvSpPr>
        <p:spPr>
          <a:xfrm>
            <a:off x="1265583" y="365126"/>
            <a:ext cx="10515600" cy="615950"/>
          </a:xfrm>
          <a:noFill/>
          <a:ln>
            <a:noFill/>
          </a:ln>
        </p:spPr>
        <p:style>
          <a:lnRef idx="0">
            <a:scrgbClr r="0" g="0" b="0"/>
          </a:lnRef>
          <a:fillRef idx="0">
            <a:scrgbClr r="0" g="0" b="0"/>
          </a:fillRef>
          <a:effectRef idx="0">
            <a:scrgbClr r="0" g="0" b="0"/>
          </a:effectRef>
          <a:fontRef idx="minor">
            <a:schemeClr val="dk1"/>
          </a:fontRef>
        </p:style>
        <p:txBody>
          <a:bodyPr>
            <a:normAutofit fontScale="90000"/>
          </a:bodyPr>
          <a:lstStyle/>
          <a:p>
            <a:r>
              <a:rPr lang="en-GB" sz="4900" dirty="0"/>
              <a:t>visualization</a:t>
            </a:r>
            <a:endParaRPr lang="nl-NL" dirty="0"/>
          </a:p>
        </p:txBody>
      </p:sp>
      <p:sp>
        <p:nvSpPr>
          <p:cNvPr id="13" name="Tijdelijke aanduiding voor tekst 2">
            <a:extLst>
              <a:ext uri="{FF2B5EF4-FFF2-40B4-BE49-F238E27FC236}">
                <a16:creationId xmlns:a16="http://schemas.microsoft.com/office/drawing/2014/main" id="{CA74BE4F-C299-4E49-988C-6951296A990F}"/>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4" name="Tijdelijke aanduiding voor tekst 4">
            <a:extLst>
              <a:ext uri="{FF2B5EF4-FFF2-40B4-BE49-F238E27FC236}">
                <a16:creationId xmlns:a16="http://schemas.microsoft.com/office/drawing/2014/main" id="{0EDCF460-19A0-4DB0-AA8C-25E4B6E5F618}"/>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1893179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9E4096-9CFE-4844-8AD5-4C68CD29AE01}"/>
              </a:ext>
            </a:extLst>
          </p:cNvPr>
          <p:cNvSpPr>
            <a:spLocks noGrp="1"/>
          </p:cNvSpPr>
          <p:nvPr>
            <p:ph type="title"/>
          </p:nvPr>
        </p:nvSpPr>
        <p:spPr>
          <a:xfrm>
            <a:off x="1265583" y="365125"/>
            <a:ext cx="10515600" cy="615949"/>
          </a:xfrm>
        </p:spPr>
        <p:txBody>
          <a:bodyPr>
            <a:normAutofit fontScale="90000"/>
          </a:bodyPr>
          <a:lstStyle/>
          <a:p>
            <a:r>
              <a:rPr lang="en-GB" sz="4900" dirty="0"/>
              <a:t>visualization</a:t>
            </a:r>
            <a:endParaRPr lang="nl-NL" dirty="0"/>
          </a:p>
        </p:txBody>
      </p:sp>
      <p:sp>
        <p:nvSpPr>
          <p:cNvPr id="5" name="Tijdelijke aanduiding voor dianummer 4">
            <a:extLst>
              <a:ext uri="{FF2B5EF4-FFF2-40B4-BE49-F238E27FC236}">
                <a16:creationId xmlns:a16="http://schemas.microsoft.com/office/drawing/2014/main" id="{6AB1AFFC-AAD4-4F2A-9A5E-161857191D2F}"/>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13</a:t>
            </a:fld>
            <a:endParaRPr lang="en-US"/>
          </a:p>
        </p:txBody>
      </p:sp>
      <p:sp>
        <p:nvSpPr>
          <p:cNvPr id="11" name="Tijdelijke aanduiding voor tekst 3">
            <a:extLst>
              <a:ext uri="{FF2B5EF4-FFF2-40B4-BE49-F238E27FC236}">
                <a16:creationId xmlns:a16="http://schemas.microsoft.com/office/drawing/2014/main" id="{D0D69333-C39A-4E75-8160-7C61330BF5F9}"/>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3" name="Tijdelijke aanduiding voor tekst 5">
            <a:extLst>
              <a:ext uri="{FF2B5EF4-FFF2-40B4-BE49-F238E27FC236}">
                <a16:creationId xmlns:a16="http://schemas.microsoft.com/office/drawing/2014/main" id="{E2B76EE2-2137-4E09-841B-93A9CD9C7A79}"/>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4" name="Tijdelijke aanduiding voor tekst 6">
            <a:extLst>
              <a:ext uri="{FF2B5EF4-FFF2-40B4-BE49-F238E27FC236}">
                <a16:creationId xmlns:a16="http://schemas.microsoft.com/office/drawing/2014/main" id="{02306181-FFD5-496C-AB17-4AD4E661B2C3}"/>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15" name="Tijdelijke aanduiding voor tekst 2">
            <a:extLst>
              <a:ext uri="{FF2B5EF4-FFF2-40B4-BE49-F238E27FC236}">
                <a16:creationId xmlns:a16="http://schemas.microsoft.com/office/drawing/2014/main" id="{28B11E73-BF77-4236-951C-D0C8A7974811}"/>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6" name="Tijdelijke aanduiding voor tekst 4">
            <a:extLst>
              <a:ext uri="{FF2B5EF4-FFF2-40B4-BE49-F238E27FC236}">
                <a16:creationId xmlns:a16="http://schemas.microsoft.com/office/drawing/2014/main" id="{5E292FE7-C38F-4F9C-B001-4B5DFF7A81F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pic>
        <p:nvPicPr>
          <p:cNvPr id="12" name="Afbeelding 11">
            <a:extLst>
              <a:ext uri="{FF2B5EF4-FFF2-40B4-BE49-F238E27FC236}">
                <a16:creationId xmlns:a16="http://schemas.microsoft.com/office/drawing/2014/main" id="{815A6D7B-2CD1-437C-BACD-E3AD3420ABF4}"/>
              </a:ext>
            </a:extLst>
          </p:cNvPr>
          <p:cNvPicPr>
            <a:picLocks noChangeAspect="1"/>
          </p:cNvPicPr>
          <p:nvPr/>
        </p:nvPicPr>
        <p:blipFill rotWithShape="1">
          <a:blip r:embed="rId3"/>
          <a:srcRect l="4065" t="17890" r="3635" b="13148"/>
          <a:stretch/>
        </p:blipFill>
        <p:spPr>
          <a:xfrm>
            <a:off x="2911544" y="1226634"/>
            <a:ext cx="2641763" cy="426962"/>
          </a:xfrm>
          <a:prstGeom prst="rect">
            <a:avLst/>
          </a:prstGeom>
        </p:spPr>
      </p:pic>
      <p:pic>
        <p:nvPicPr>
          <p:cNvPr id="18" name="Afbeelding 17">
            <a:extLst>
              <a:ext uri="{FF2B5EF4-FFF2-40B4-BE49-F238E27FC236}">
                <a16:creationId xmlns:a16="http://schemas.microsoft.com/office/drawing/2014/main" id="{A308D406-A433-4359-8D48-74A4F4185F4B}"/>
              </a:ext>
            </a:extLst>
          </p:cNvPr>
          <p:cNvPicPr>
            <a:picLocks noChangeAspect="1"/>
          </p:cNvPicPr>
          <p:nvPr/>
        </p:nvPicPr>
        <p:blipFill>
          <a:blip r:embed="rId4"/>
          <a:stretch>
            <a:fillRect/>
          </a:stretch>
        </p:blipFill>
        <p:spPr>
          <a:xfrm>
            <a:off x="1265583" y="1825193"/>
            <a:ext cx="10515600" cy="3577533"/>
          </a:xfrm>
          <a:prstGeom prst="rect">
            <a:avLst/>
          </a:prstGeom>
        </p:spPr>
      </p:pic>
    </p:spTree>
    <p:extLst>
      <p:ext uri="{BB962C8B-B14F-4D97-AF65-F5344CB8AC3E}">
        <p14:creationId xmlns:p14="http://schemas.microsoft.com/office/powerpoint/2010/main" val="3405174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BF414FD8-DE2D-4B0E-86E6-3B243535806F}"/>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14</a:t>
            </a:fld>
            <a:endParaRPr lang="en-US"/>
          </a:p>
        </p:txBody>
      </p:sp>
      <p:sp>
        <p:nvSpPr>
          <p:cNvPr id="10" name="Tijdelijke aanduiding voor tekst 3">
            <a:extLst>
              <a:ext uri="{FF2B5EF4-FFF2-40B4-BE49-F238E27FC236}">
                <a16:creationId xmlns:a16="http://schemas.microsoft.com/office/drawing/2014/main" id="{E66C8196-335E-471E-9432-A649A8FC41A5}"/>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2" name="Tijdelijke aanduiding voor tekst 5">
            <a:extLst>
              <a:ext uri="{FF2B5EF4-FFF2-40B4-BE49-F238E27FC236}">
                <a16:creationId xmlns:a16="http://schemas.microsoft.com/office/drawing/2014/main" id="{2D6C08EF-C2FE-43D7-86DE-D8894C544CA4}"/>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3" name="Tijdelijke aanduiding voor tekst 6">
            <a:extLst>
              <a:ext uri="{FF2B5EF4-FFF2-40B4-BE49-F238E27FC236}">
                <a16:creationId xmlns:a16="http://schemas.microsoft.com/office/drawing/2014/main" id="{05B7F1B8-462E-4976-A32C-7AD6B49E6060}"/>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pic>
        <p:nvPicPr>
          <p:cNvPr id="15" name="Afbeelding 14">
            <a:extLst>
              <a:ext uri="{FF2B5EF4-FFF2-40B4-BE49-F238E27FC236}">
                <a16:creationId xmlns:a16="http://schemas.microsoft.com/office/drawing/2014/main" id="{28E74D8B-7635-463F-B0AA-E30D91A19299}"/>
              </a:ext>
            </a:extLst>
          </p:cNvPr>
          <p:cNvPicPr>
            <a:picLocks noChangeAspect="1"/>
          </p:cNvPicPr>
          <p:nvPr/>
        </p:nvPicPr>
        <p:blipFill>
          <a:blip r:embed="rId3"/>
          <a:stretch>
            <a:fillRect/>
          </a:stretch>
        </p:blipFill>
        <p:spPr>
          <a:xfrm>
            <a:off x="4099283" y="125451"/>
            <a:ext cx="6838858" cy="5937142"/>
          </a:xfrm>
          <a:prstGeom prst="rect">
            <a:avLst/>
          </a:prstGeom>
        </p:spPr>
      </p:pic>
      <p:sp>
        <p:nvSpPr>
          <p:cNvPr id="2" name="Titel 1">
            <a:extLst>
              <a:ext uri="{FF2B5EF4-FFF2-40B4-BE49-F238E27FC236}">
                <a16:creationId xmlns:a16="http://schemas.microsoft.com/office/drawing/2014/main" id="{89D8E242-AB4A-4F80-8D32-985E281E31FC}"/>
              </a:ext>
            </a:extLst>
          </p:cNvPr>
          <p:cNvSpPr>
            <a:spLocks noGrp="1"/>
          </p:cNvSpPr>
          <p:nvPr>
            <p:ph type="title"/>
          </p:nvPr>
        </p:nvSpPr>
        <p:spPr>
          <a:xfrm>
            <a:off x="1265583" y="365126"/>
            <a:ext cx="10515600" cy="615950"/>
          </a:xfrm>
          <a:noFill/>
          <a:ln>
            <a:noFill/>
          </a:ln>
        </p:spPr>
        <p:style>
          <a:lnRef idx="0">
            <a:scrgbClr r="0" g="0" b="0"/>
          </a:lnRef>
          <a:fillRef idx="0">
            <a:scrgbClr r="0" g="0" b="0"/>
          </a:fillRef>
          <a:effectRef idx="0">
            <a:scrgbClr r="0" g="0" b="0"/>
          </a:effectRef>
          <a:fontRef idx="minor">
            <a:schemeClr val="dk1"/>
          </a:fontRef>
        </p:style>
        <p:txBody>
          <a:bodyPr>
            <a:normAutofit fontScale="90000"/>
          </a:bodyPr>
          <a:lstStyle/>
          <a:p>
            <a:r>
              <a:rPr lang="en-GB" sz="4900" dirty="0"/>
              <a:t>visualization</a:t>
            </a:r>
            <a:endParaRPr lang="nl-NL" dirty="0"/>
          </a:p>
        </p:txBody>
      </p:sp>
      <p:sp>
        <p:nvSpPr>
          <p:cNvPr id="16" name="Tijdelijke aanduiding voor tekst 2">
            <a:extLst>
              <a:ext uri="{FF2B5EF4-FFF2-40B4-BE49-F238E27FC236}">
                <a16:creationId xmlns:a16="http://schemas.microsoft.com/office/drawing/2014/main" id="{DFB48709-37D8-4B45-9304-A7B39F28681A}"/>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7" name="Tijdelijke aanduiding voor tekst 4">
            <a:extLst>
              <a:ext uri="{FF2B5EF4-FFF2-40B4-BE49-F238E27FC236}">
                <a16:creationId xmlns:a16="http://schemas.microsoft.com/office/drawing/2014/main" id="{789C4E96-2A86-4DFF-AF9F-597714BC6CDB}"/>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1998180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7B86-C625-47C1-9A89-860AFFBD290A}"/>
              </a:ext>
            </a:extLst>
          </p:cNvPr>
          <p:cNvSpPr>
            <a:spLocks noGrp="1"/>
          </p:cNvSpPr>
          <p:nvPr>
            <p:ph type="title"/>
          </p:nvPr>
        </p:nvSpPr>
        <p:spPr>
          <a:xfrm>
            <a:off x="1265583" y="365126"/>
            <a:ext cx="10515600" cy="615950"/>
          </a:xfrm>
        </p:spPr>
        <p:txBody>
          <a:bodyPr>
            <a:normAutofit fontScale="90000"/>
          </a:bodyPr>
          <a:lstStyle/>
          <a:p>
            <a:r>
              <a:rPr lang="en-GB" sz="4900" dirty="0"/>
              <a:t>Correlations</a:t>
            </a:r>
            <a:endParaRPr lang="nl-NL" dirty="0"/>
          </a:p>
        </p:txBody>
      </p:sp>
      <p:pic>
        <p:nvPicPr>
          <p:cNvPr id="6" name="Afbeelding 5">
            <a:extLst>
              <a:ext uri="{FF2B5EF4-FFF2-40B4-BE49-F238E27FC236}">
                <a16:creationId xmlns:a16="http://schemas.microsoft.com/office/drawing/2014/main" id="{1E7885D2-3364-4C4E-B918-A9555A70C004}"/>
              </a:ext>
            </a:extLst>
          </p:cNvPr>
          <p:cNvPicPr>
            <a:picLocks noChangeAspect="1"/>
          </p:cNvPicPr>
          <p:nvPr/>
        </p:nvPicPr>
        <p:blipFill>
          <a:blip r:embed="rId3"/>
          <a:stretch>
            <a:fillRect/>
          </a:stretch>
        </p:blipFill>
        <p:spPr>
          <a:xfrm>
            <a:off x="1235075" y="1813902"/>
            <a:ext cx="10515600" cy="4213102"/>
          </a:xfrm>
          <a:prstGeom prst="rect">
            <a:avLst/>
          </a:prstGeom>
          <a:noFill/>
        </p:spPr>
      </p:pic>
      <p:sp>
        <p:nvSpPr>
          <p:cNvPr id="4" name="Tijdelijke aanduiding voor dianummer 3">
            <a:extLst>
              <a:ext uri="{FF2B5EF4-FFF2-40B4-BE49-F238E27FC236}">
                <a16:creationId xmlns:a16="http://schemas.microsoft.com/office/drawing/2014/main" id="{DFD60EC1-0931-4CB2-910B-4A2DCB1DC5E4}"/>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15</a:t>
            </a:fld>
            <a:endParaRPr lang="en-US"/>
          </a:p>
        </p:txBody>
      </p:sp>
      <p:sp>
        <p:nvSpPr>
          <p:cNvPr id="20" name="Tijdelijke aanduiding voor tekst 3">
            <a:extLst>
              <a:ext uri="{FF2B5EF4-FFF2-40B4-BE49-F238E27FC236}">
                <a16:creationId xmlns:a16="http://schemas.microsoft.com/office/drawing/2014/main" id="{D9BFF53C-6907-4CBA-A95D-BBBA10E1D693}"/>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22" name="Tijdelijke aanduiding voor tekst 5">
            <a:extLst>
              <a:ext uri="{FF2B5EF4-FFF2-40B4-BE49-F238E27FC236}">
                <a16:creationId xmlns:a16="http://schemas.microsoft.com/office/drawing/2014/main" id="{407F4462-7C0B-4DB6-A06B-33F0B97B4567}"/>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23" name="Tijdelijke aanduiding voor tekst 6">
            <a:extLst>
              <a:ext uri="{FF2B5EF4-FFF2-40B4-BE49-F238E27FC236}">
                <a16:creationId xmlns:a16="http://schemas.microsoft.com/office/drawing/2014/main" id="{DFD85EBC-34C4-40BE-AF76-611773365CDC}"/>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24" name="Tijdelijke aanduiding voor tekst 2">
            <a:extLst>
              <a:ext uri="{FF2B5EF4-FFF2-40B4-BE49-F238E27FC236}">
                <a16:creationId xmlns:a16="http://schemas.microsoft.com/office/drawing/2014/main" id="{9CE08C84-71C5-4285-B780-46513934D601}"/>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5" name="Tijdelijke aanduiding voor tekst 4">
            <a:extLst>
              <a:ext uri="{FF2B5EF4-FFF2-40B4-BE49-F238E27FC236}">
                <a16:creationId xmlns:a16="http://schemas.microsoft.com/office/drawing/2014/main" id="{94EA00AA-C0D2-467D-BFFC-70BC1EE56B59}"/>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3063407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7B86-C625-47C1-9A89-860AFFBD290A}"/>
              </a:ext>
            </a:extLst>
          </p:cNvPr>
          <p:cNvSpPr>
            <a:spLocks noGrp="1"/>
          </p:cNvSpPr>
          <p:nvPr>
            <p:ph type="title"/>
          </p:nvPr>
        </p:nvSpPr>
        <p:spPr>
          <a:xfrm>
            <a:off x="1265583" y="365125"/>
            <a:ext cx="10515600" cy="615950"/>
          </a:xfrm>
        </p:spPr>
        <p:txBody>
          <a:bodyPr>
            <a:normAutofit fontScale="90000"/>
          </a:bodyPr>
          <a:lstStyle/>
          <a:p>
            <a:r>
              <a:rPr lang="en-GB" sz="4900" dirty="0"/>
              <a:t>Correlations</a:t>
            </a:r>
            <a:endParaRPr lang="nl-NL" dirty="0"/>
          </a:p>
        </p:txBody>
      </p:sp>
      <p:pic>
        <p:nvPicPr>
          <p:cNvPr id="6" name="Afbeelding 5">
            <a:extLst>
              <a:ext uri="{FF2B5EF4-FFF2-40B4-BE49-F238E27FC236}">
                <a16:creationId xmlns:a16="http://schemas.microsoft.com/office/drawing/2014/main" id="{1E7885D2-3364-4C4E-B918-A9555A70C004}"/>
              </a:ext>
            </a:extLst>
          </p:cNvPr>
          <p:cNvPicPr>
            <a:picLocks noChangeAspect="1"/>
          </p:cNvPicPr>
          <p:nvPr/>
        </p:nvPicPr>
        <p:blipFill>
          <a:blip r:embed="rId3"/>
          <a:stretch>
            <a:fillRect/>
          </a:stretch>
        </p:blipFill>
        <p:spPr>
          <a:xfrm>
            <a:off x="1235075" y="1482432"/>
            <a:ext cx="5362497" cy="2148498"/>
          </a:xfrm>
          <a:prstGeom prst="rect">
            <a:avLst/>
          </a:prstGeom>
          <a:noFill/>
        </p:spPr>
      </p:pic>
      <p:sp>
        <p:nvSpPr>
          <p:cNvPr id="4" name="Tijdelijke aanduiding voor dianummer 3">
            <a:extLst>
              <a:ext uri="{FF2B5EF4-FFF2-40B4-BE49-F238E27FC236}">
                <a16:creationId xmlns:a16="http://schemas.microsoft.com/office/drawing/2014/main" id="{DFD60EC1-0931-4CB2-910B-4A2DCB1DC5E4}"/>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16</a:t>
            </a:fld>
            <a:endParaRPr lang="en-US"/>
          </a:p>
        </p:txBody>
      </p:sp>
      <p:pic>
        <p:nvPicPr>
          <p:cNvPr id="14" name="Afbeelding 13">
            <a:extLst>
              <a:ext uri="{FF2B5EF4-FFF2-40B4-BE49-F238E27FC236}">
                <a16:creationId xmlns:a16="http://schemas.microsoft.com/office/drawing/2014/main" id="{D49E7C24-BA23-4E36-83E4-585BD19B5864}"/>
              </a:ext>
            </a:extLst>
          </p:cNvPr>
          <p:cNvPicPr>
            <a:picLocks noChangeAspect="1"/>
          </p:cNvPicPr>
          <p:nvPr/>
        </p:nvPicPr>
        <p:blipFill>
          <a:blip r:embed="rId4"/>
          <a:stretch>
            <a:fillRect/>
          </a:stretch>
        </p:blipFill>
        <p:spPr>
          <a:xfrm>
            <a:off x="1235075" y="4023549"/>
            <a:ext cx="5362496" cy="2039044"/>
          </a:xfrm>
          <a:prstGeom prst="rect">
            <a:avLst/>
          </a:prstGeom>
        </p:spPr>
      </p:pic>
      <p:pic>
        <p:nvPicPr>
          <p:cNvPr id="16" name="Afbeelding 15">
            <a:extLst>
              <a:ext uri="{FF2B5EF4-FFF2-40B4-BE49-F238E27FC236}">
                <a16:creationId xmlns:a16="http://schemas.microsoft.com/office/drawing/2014/main" id="{5AC516ED-D199-4558-B202-0B66ADDABEEA}"/>
              </a:ext>
            </a:extLst>
          </p:cNvPr>
          <p:cNvPicPr>
            <a:picLocks noChangeAspect="1"/>
          </p:cNvPicPr>
          <p:nvPr/>
        </p:nvPicPr>
        <p:blipFill>
          <a:blip r:embed="rId5"/>
          <a:stretch>
            <a:fillRect/>
          </a:stretch>
        </p:blipFill>
        <p:spPr>
          <a:xfrm>
            <a:off x="6713494" y="1482432"/>
            <a:ext cx="5232915" cy="2148497"/>
          </a:xfrm>
          <a:prstGeom prst="rect">
            <a:avLst/>
          </a:prstGeom>
        </p:spPr>
      </p:pic>
      <p:pic>
        <p:nvPicPr>
          <p:cNvPr id="18" name="Afbeelding 17">
            <a:extLst>
              <a:ext uri="{FF2B5EF4-FFF2-40B4-BE49-F238E27FC236}">
                <a16:creationId xmlns:a16="http://schemas.microsoft.com/office/drawing/2014/main" id="{D665E98F-3FE8-4583-B8B2-188EE27A89A9}"/>
              </a:ext>
            </a:extLst>
          </p:cNvPr>
          <p:cNvPicPr>
            <a:picLocks noChangeAspect="1"/>
          </p:cNvPicPr>
          <p:nvPr/>
        </p:nvPicPr>
        <p:blipFill>
          <a:blip r:embed="rId6"/>
          <a:stretch>
            <a:fillRect/>
          </a:stretch>
        </p:blipFill>
        <p:spPr>
          <a:xfrm>
            <a:off x="6713494" y="4023550"/>
            <a:ext cx="5236065" cy="2039044"/>
          </a:xfrm>
          <a:prstGeom prst="rect">
            <a:avLst/>
          </a:prstGeom>
        </p:spPr>
      </p:pic>
      <p:sp>
        <p:nvSpPr>
          <p:cNvPr id="9" name="Tijdelijke aanduiding voor tekst 3">
            <a:extLst>
              <a:ext uri="{FF2B5EF4-FFF2-40B4-BE49-F238E27FC236}">
                <a16:creationId xmlns:a16="http://schemas.microsoft.com/office/drawing/2014/main" id="{C024F8A4-9CBF-4042-BDFC-565E18D9B411}"/>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1" name="Tijdelijke aanduiding voor tekst 5">
            <a:extLst>
              <a:ext uri="{FF2B5EF4-FFF2-40B4-BE49-F238E27FC236}">
                <a16:creationId xmlns:a16="http://schemas.microsoft.com/office/drawing/2014/main" id="{0CA05911-483C-43F2-A7C5-AEFE980F0F30}"/>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2" name="Tijdelijke aanduiding voor tekst 6">
            <a:extLst>
              <a:ext uri="{FF2B5EF4-FFF2-40B4-BE49-F238E27FC236}">
                <a16:creationId xmlns:a16="http://schemas.microsoft.com/office/drawing/2014/main" id="{71652C94-6B38-40EC-B419-1BEB8226E27B}"/>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13" name="Tijdelijke aanduiding voor tekst 2">
            <a:extLst>
              <a:ext uri="{FF2B5EF4-FFF2-40B4-BE49-F238E27FC236}">
                <a16:creationId xmlns:a16="http://schemas.microsoft.com/office/drawing/2014/main" id="{33D2BB70-8614-494E-A254-576161FE1764}"/>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5" name="Tijdelijke aanduiding voor tekst 4">
            <a:extLst>
              <a:ext uri="{FF2B5EF4-FFF2-40B4-BE49-F238E27FC236}">
                <a16:creationId xmlns:a16="http://schemas.microsoft.com/office/drawing/2014/main" id="{402A3563-8A24-42F7-B3F0-AB4F3FCDF324}"/>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
        <p:nvSpPr>
          <p:cNvPr id="3" name="Tekstvak 2">
            <a:extLst>
              <a:ext uri="{FF2B5EF4-FFF2-40B4-BE49-F238E27FC236}">
                <a16:creationId xmlns:a16="http://schemas.microsoft.com/office/drawing/2014/main" id="{926384A2-4EB1-4397-9CDE-BE970C94603E}"/>
              </a:ext>
            </a:extLst>
          </p:cNvPr>
          <p:cNvSpPr txBox="1"/>
          <p:nvPr/>
        </p:nvSpPr>
        <p:spPr>
          <a:xfrm>
            <a:off x="3567509" y="1193110"/>
            <a:ext cx="6635150" cy="369332"/>
          </a:xfrm>
          <a:prstGeom prst="rect">
            <a:avLst/>
          </a:prstGeom>
          <a:noFill/>
        </p:spPr>
        <p:txBody>
          <a:bodyPr wrap="none" rtlCol="0">
            <a:spAutoFit/>
          </a:bodyPr>
          <a:lstStyle/>
          <a:p>
            <a:r>
              <a:rPr lang="en-GB" dirty="0"/>
              <a:t>Colic						Laminitis</a:t>
            </a:r>
            <a:endParaRPr lang="nl-NL" dirty="0"/>
          </a:p>
        </p:txBody>
      </p:sp>
      <p:sp>
        <p:nvSpPr>
          <p:cNvPr id="5" name="Tekstvak 4">
            <a:extLst>
              <a:ext uri="{FF2B5EF4-FFF2-40B4-BE49-F238E27FC236}">
                <a16:creationId xmlns:a16="http://schemas.microsoft.com/office/drawing/2014/main" id="{45BF2708-508A-406A-AE37-2AA9AF967BE3}"/>
              </a:ext>
            </a:extLst>
          </p:cNvPr>
          <p:cNvSpPr txBox="1"/>
          <p:nvPr/>
        </p:nvSpPr>
        <p:spPr>
          <a:xfrm>
            <a:off x="3350339" y="3714750"/>
            <a:ext cx="7032694" cy="369332"/>
          </a:xfrm>
          <a:prstGeom prst="rect">
            <a:avLst/>
          </a:prstGeom>
          <a:noFill/>
        </p:spPr>
        <p:txBody>
          <a:bodyPr wrap="none" rtlCol="0">
            <a:spAutoFit/>
          </a:bodyPr>
          <a:lstStyle/>
          <a:p>
            <a:r>
              <a:rPr lang="en-GB" dirty="0"/>
              <a:t>Respiratory disease				Skin disease</a:t>
            </a:r>
            <a:endParaRPr lang="nl-NL" dirty="0"/>
          </a:p>
        </p:txBody>
      </p:sp>
    </p:spTree>
    <p:extLst>
      <p:ext uri="{BB962C8B-B14F-4D97-AF65-F5344CB8AC3E}">
        <p14:creationId xmlns:p14="http://schemas.microsoft.com/office/powerpoint/2010/main" val="235643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FACE55-C528-43A7-A9F9-7CD6EFC62077}"/>
              </a:ext>
            </a:extLst>
          </p:cNvPr>
          <p:cNvSpPr>
            <a:spLocks noGrp="1"/>
          </p:cNvSpPr>
          <p:nvPr>
            <p:ph type="title"/>
          </p:nvPr>
        </p:nvSpPr>
        <p:spPr>
          <a:xfrm>
            <a:off x="1265583" y="365126"/>
            <a:ext cx="10515600" cy="615950"/>
          </a:xfrm>
        </p:spPr>
        <p:txBody>
          <a:bodyPr/>
          <a:lstStyle/>
          <a:p>
            <a:r>
              <a:rPr lang="en-GB" dirty="0"/>
              <a:t>predictions</a:t>
            </a:r>
            <a:endParaRPr lang="nl-NL" dirty="0"/>
          </a:p>
        </p:txBody>
      </p:sp>
      <p:graphicFrame>
        <p:nvGraphicFramePr>
          <p:cNvPr id="6" name="Tabel 6">
            <a:extLst>
              <a:ext uri="{FF2B5EF4-FFF2-40B4-BE49-F238E27FC236}">
                <a16:creationId xmlns:a16="http://schemas.microsoft.com/office/drawing/2014/main" id="{5B942E36-B464-42DC-BB2A-32715A25B109}"/>
              </a:ext>
            </a:extLst>
          </p:cNvPr>
          <p:cNvGraphicFramePr>
            <a:graphicFrameLocks noGrp="1"/>
          </p:cNvGraphicFramePr>
          <p:nvPr>
            <p:ph sz="half" idx="2"/>
            <p:extLst>
              <p:ext uri="{D42A27DB-BD31-4B8C-83A1-F6EECF244321}">
                <p14:modId xmlns:p14="http://schemas.microsoft.com/office/powerpoint/2010/main" val="1416020782"/>
              </p:ext>
            </p:extLst>
          </p:nvPr>
        </p:nvGraphicFramePr>
        <p:xfrm>
          <a:off x="1265584" y="1825625"/>
          <a:ext cx="10515250" cy="2225040"/>
        </p:xfrm>
        <a:graphic>
          <a:graphicData uri="http://schemas.openxmlformats.org/drawingml/2006/table">
            <a:tbl>
              <a:tblPr firstRow="1" bandRow="1">
                <a:tableStyleId>{5C22544A-7EE6-4342-B048-85BDC9FD1C3A}</a:tableStyleId>
              </a:tblPr>
              <a:tblGrid>
                <a:gridCol w="2849216">
                  <a:extLst>
                    <a:ext uri="{9D8B030D-6E8A-4147-A177-3AD203B41FA5}">
                      <a16:colId xmlns:a16="http://schemas.microsoft.com/office/drawing/2014/main" val="1748002177"/>
                    </a:ext>
                  </a:extLst>
                </a:gridCol>
                <a:gridCol w="2180492">
                  <a:extLst>
                    <a:ext uri="{9D8B030D-6E8A-4147-A177-3AD203B41FA5}">
                      <a16:colId xmlns:a16="http://schemas.microsoft.com/office/drawing/2014/main" val="2330909505"/>
                    </a:ext>
                  </a:extLst>
                </a:gridCol>
                <a:gridCol w="1957754">
                  <a:extLst>
                    <a:ext uri="{9D8B030D-6E8A-4147-A177-3AD203B41FA5}">
                      <a16:colId xmlns:a16="http://schemas.microsoft.com/office/drawing/2014/main" val="692886279"/>
                    </a:ext>
                  </a:extLst>
                </a:gridCol>
                <a:gridCol w="1805354">
                  <a:extLst>
                    <a:ext uri="{9D8B030D-6E8A-4147-A177-3AD203B41FA5}">
                      <a16:colId xmlns:a16="http://schemas.microsoft.com/office/drawing/2014/main" val="565000557"/>
                    </a:ext>
                  </a:extLst>
                </a:gridCol>
                <a:gridCol w="1722434">
                  <a:extLst>
                    <a:ext uri="{9D8B030D-6E8A-4147-A177-3AD203B41FA5}">
                      <a16:colId xmlns:a16="http://schemas.microsoft.com/office/drawing/2014/main" val="3255401823"/>
                    </a:ext>
                  </a:extLst>
                </a:gridCol>
              </a:tblGrid>
              <a:tr h="370840">
                <a:tc>
                  <a:txBody>
                    <a:bodyPr/>
                    <a:lstStyle/>
                    <a:p>
                      <a:endParaRPr lang="nl-NL" dirty="0"/>
                    </a:p>
                  </a:txBody>
                  <a:tcPr>
                    <a:lnR w="12700" cap="flat" cmpd="sng" algn="ctr">
                      <a:solidFill>
                        <a:schemeClr val="bg1"/>
                      </a:solidFill>
                      <a:prstDash val="solid"/>
                      <a:round/>
                      <a:headEnd type="none" w="med" len="med"/>
                      <a:tailEnd type="none" w="med" len="med"/>
                    </a:lnR>
                    <a:lnB w="38100" cmpd="sng">
                      <a:noFill/>
                    </a:lnB>
                    <a:solidFill>
                      <a:srgbClr val="469BC0"/>
                    </a:solidFill>
                  </a:tcPr>
                </a:tc>
                <a:tc rowSpan="2">
                  <a:txBody>
                    <a:bodyPr/>
                    <a:lstStyle/>
                    <a:p>
                      <a:pPr algn="ctr"/>
                      <a:r>
                        <a:rPr lang="en-GB" dirty="0"/>
                        <a:t>Single classifiers</a:t>
                      </a:r>
                      <a:endParaRPr lang="nl-NL"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mpd="sng">
                      <a:noFill/>
                    </a:lnB>
                    <a:solidFill>
                      <a:srgbClr val="469BC0"/>
                    </a:solidFill>
                  </a:tcPr>
                </a:tc>
                <a:tc gridSpan="3">
                  <a:txBody>
                    <a:bodyPr/>
                    <a:lstStyle/>
                    <a:p>
                      <a:pPr algn="ctr"/>
                      <a:r>
                        <a:rPr lang="en-GB" dirty="0"/>
                        <a:t>Ensemble Predictions</a:t>
                      </a:r>
                      <a:endParaRPr lang="nl-NL" dirty="0"/>
                    </a:p>
                  </a:txBody>
                  <a:tcPr>
                    <a:lnL w="12700" cap="flat" cmpd="sng" algn="ctr">
                      <a:solidFill>
                        <a:schemeClr val="bg1"/>
                      </a:solidFill>
                      <a:prstDash val="solid"/>
                      <a:round/>
                      <a:headEnd type="none" w="med" len="med"/>
                      <a:tailEnd type="none" w="med" len="med"/>
                    </a:lnL>
                    <a:lnB w="38100" cmpd="sng">
                      <a:noFill/>
                    </a:lnB>
                    <a:solidFill>
                      <a:srgbClr val="469BC0"/>
                    </a:solidFill>
                  </a:tcPr>
                </a:tc>
                <a:tc hMerge="1">
                  <a:txBody>
                    <a:bodyPr/>
                    <a:lstStyle/>
                    <a:p>
                      <a:endParaRPr lang="nl-NL" dirty="0"/>
                    </a:p>
                  </a:txBody>
                  <a:tcPr>
                    <a:lnB w="38100" cmpd="sng">
                      <a:noFill/>
                    </a:lnB>
                    <a:solidFill>
                      <a:srgbClr val="469BC0"/>
                    </a:solidFill>
                  </a:tcPr>
                </a:tc>
                <a:tc hMerge="1">
                  <a:txBody>
                    <a:bodyPr/>
                    <a:lstStyle/>
                    <a:p>
                      <a:endParaRPr lang="nl-NL" dirty="0"/>
                    </a:p>
                  </a:txBody>
                  <a:tcPr>
                    <a:lnB w="38100" cmpd="sng">
                      <a:noFill/>
                    </a:lnB>
                    <a:solidFill>
                      <a:srgbClr val="469BC0"/>
                    </a:solidFill>
                  </a:tcPr>
                </a:tc>
                <a:extLst>
                  <a:ext uri="{0D108BD9-81ED-4DB2-BD59-A6C34878D82A}">
                    <a16:rowId xmlns:a16="http://schemas.microsoft.com/office/drawing/2014/main" val="4061286593"/>
                  </a:ext>
                </a:extLst>
              </a:tr>
              <a:tr h="370840">
                <a:tc>
                  <a:txBody>
                    <a:bodyPr/>
                    <a:lstStyle/>
                    <a:p>
                      <a:endParaRPr lang="nl-NL" dirty="0"/>
                    </a:p>
                  </a:txBody>
                  <a:tcPr>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vMerge="1">
                  <a:txBody>
                    <a:bodyPr/>
                    <a:lstStyle/>
                    <a:p>
                      <a:endParaRPr lang="nl-NL" dirty="0"/>
                    </a:p>
                  </a:txBody>
                  <a:tcPr>
                    <a:lnT w="38100" cmpd="sng">
                      <a:noFill/>
                    </a:lnT>
                    <a:solidFill>
                      <a:srgbClr val="469BC0"/>
                    </a:solidFill>
                  </a:tcPr>
                </a:tc>
                <a:tc>
                  <a:txBody>
                    <a:bodyPr/>
                    <a:lstStyle/>
                    <a:p>
                      <a:pPr algn="ctr"/>
                      <a:r>
                        <a:rPr lang="en-GB" dirty="0">
                          <a:solidFill>
                            <a:schemeClr val="bg1"/>
                          </a:solidFill>
                        </a:rPr>
                        <a:t>Bagging</a:t>
                      </a:r>
                      <a:endParaRPr lang="nl-NL"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a:txBody>
                    <a:bodyPr/>
                    <a:lstStyle/>
                    <a:p>
                      <a:pPr algn="ctr"/>
                      <a:r>
                        <a:rPr lang="en-GB" dirty="0">
                          <a:solidFill>
                            <a:schemeClr val="bg1"/>
                          </a:solidFill>
                        </a:rPr>
                        <a:t>Boosting</a:t>
                      </a:r>
                      <a:endParaRPr lang="nl-NL"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a:txBody>
                    <a:bodyPr/>
                    <a:lstStyle/>
                    <a:p>
                      <a:pPr algn="ctr"/>
                      <a:r>
                        <a:rPr lang="en-GB" dirty="0">
                          <a:solidFill>
                            <a:schemeClr val="bg1"/>
                          </a:solidFill>
                        </a:rPr>
                        <a:t>Voting</a:t>
                      </a:r>
                      <a:endParaRPr lang="nl-NL" dirty="0">
                        <a:solidFill>
                          <a:schemeClr val="bg1"/>
                        </a:solidFill>
                      </a:endParaRPr>
                    </a:p>
                  </a:txBody>
                  <a:tcPr>
                    <a:lnL w="12700" cap="flat" cmpd="sng" algn="ctr">
                      <a:solidFill>
                        <a:schemeClr val="bg1"/>
                      </a:solidFill>
                      <a:prstDash val="solid"/>
                      <a:round/>
                      <a:headEnd type="none" w="med" len="med"/>
                      <a:tailEnd type="none" w="med" len="med"/>
                    </a:lnL>
                    <a:lnT w="38100" cmpd="sng">
                      <a:noFill/>
                    </a:lnT>
                    <a:lnB w="12700" cmpd="sng">
                      <a:noFill/>
                    </a:lnB>
                    <a:solidFill>
                      <a:srgbClr val="469BC0"/>
                    </a:solidFill>
                  </a:tcPr>
                </a:tc>
                <a:extLst>
                  <a:ext uri="{0D108BD9-81ED-4DB2-BD59-A6C34878D82A}">
                    <a16:rowId xmlns:a16="http://schemas.microsoft.com/office/drawing/2014/main" val="2744008970"/>
                  </a:ext>
                </a:extLst>
              </a:tr>
              <a:tr h="370840">
                <a:tc>
                  <a:txBody>
                    <a:bodyPr/>
                    <a:lstStyle/>
                    <a:p>
                      <a:r>
                        <a:rPr lang="en-GB" dirty="0"/>
                        <a:t>Linear Regression</a:t>
                      </a:r>
                      <a:endParaRPr lang="nl-NL" dirty="0"/>
                    </a:p>
                  </a:txBody>
                  <a:tcPr>
                    <a:lnR w="12700" cap="flat" cmpd="sng" algn="ctr">
                      <a:solidFill>
                        <a:schemeClr val="bg1"/>
                      </a:solidFill>
                      <a:prstDash val="solid"/>
                      <a:round/>
                      <a:headEnd type="none" w="med" len="med"/>
                      <a:tailEnd type="none" w="med" len="med"/>
                    </a:lnR>
                    <a:lnT w="12700" cmpd="sng">
                      <a:noFill/>
                    </a:lnT>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tcPr>
                </a:tc>
                <a:tc>
                  <a:txBody>
                    <a:bodyPr/>
                    <a:lstStyle/>
                    <a:p>
                      <a:pPr algn="ctr"/>
                      <a:endParaRPr lang="nl-NL" dirty="0"/>
                    </a:p>
                  </a:txBody>
                  <a:tcPr>
                    <a:lnL w="12700" cap="flat" cmpd="sng" algn="ctr">
                      <a:solidFill>
                        <a:schemeClr val="bg1"/>
                      </a:solidFill>
                      <a:prstDash val="solid"/>
                      <a:round/>
                      <a:headEnd type="none" w="med" len="med"/>
                      <a:tailEnd type="none" w="med" len="med"/>
                    </a:lnL>
                    <a:lnT w="12700" cmpd="sng">
                      <a:noFill/>
                    </a:lnT>
                  </a:tcPr>
                </a:tc>
                <a:extLst>
                  <a:ext uri="{0D108BD9-81ED-4DB2-BD59-A6C34878D82A}">
                    <a16:rowId xmlns:a16="http://schemas.microsoft.com/office/drawing/2014/main" val="981493578"/>
                  </a:ext>
                </a:extLst>
              </a:tr>
              <a:tr h="370840">
                <a:tc>
                  <a:txBody>
                    <a:bodyPr/>
                    <a:lstStyle/>
                    <a:p>
                      <a:r>
                        <a:rPr lang="en-GB" dirty="0"/>
                        <a:t>Support Vector Machine</a:t>
                      </a:r>
                      <a:endParaRPr lang="nl-NL" dirty="0"/>
                    </a:p>
                  </a:txBody>
                  <a:tcPr>
                    <a:lnR w="12700" cap="flat" cmpd="sng" algn="ctr">
                      <a:solidFill>
                        <a:schemeClr val="bg1"/>
                      </a:solidFill>
                      <a:prstDash val="solid"/>
                      <a:round/>
                      <a:headEnd type="none" w="med" len="med"/>
                      <a:tailEnd type="none" w="med" len="med"/>
                    </a:lnR>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78982930"/>
                  </a:ext>
                </a:extLst>
              </a:tr>
              <a:tr h="370840">
                <a:tc>
                  <a:txBody>
                    <a:bodyPr/>
                    <a:lstStyle/>
                    <a:p>
                      <a:r>
                        <a:rPr lang="en-GB" dirty="0"/>
                        <a:t>Decision Tree</a:t>
                      </a:r>
                      <a:endParaRPr lang="nl-NL" dirty="0"/>
                    </a:p>
                  </a:txBody>
                  <a:tcPr>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511176437"/>
                  </a:ext>
                </a:extLst>
              </a:tr>
              <a:tr h="370840">
                <a:tc>
                  <a:txBody>
                    <a:bodyPr/>
                    <a:lstStyle/>
                    <a:p>
                      <a:r>
                        <a:rPr lang="en-GB" dirty="0"/>
                        <a:t>Neural Network</a:t>
                      </a:r>
                      <a:endParaRPr lang="nl-NL" dirty="0"/>
                    </a:p>
                  </a:txBody>
                  <a:tcPr>
                    <a:lnR w="12700" cap="flat" cmpd="sng" algn="ctr">
                      <a:solidFill>
                        <a:schemeClr val="bg1"/>
                      </a:solidFill>
                      <a:prstDash val="solid"/>
                      <a:round/>
                      <a:headEnd type="none" w="med" len="med"/>
                      <a:tailEnd type="none" w="med" len="med"/>
                    </a:lnR>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dirty="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79419588"/>
                  </a:ext>
                </a:extLst>
              </a:tr>
            </a:tbl>
          </a:graphicData>
        </a:graphic>
      </p:graphicFrame>
      <p:sp>
        <p:nvSpPr>
          <p:cNvPr id="5" name="Tijdelijke aanduiding voor dianummer 4">
            <a:extLst>
              <a:ext uri="{FF2B5EF4-FFF2-40B4-BE49-F238E27FC236}">
                <a16:creationId xmlns:a16="http://schemas.microsoft.com/office/drawing/2014/main" id="{0A0489FE-BD1F-4D9A-A96A-7BB5D13489C2}"/>
              </a:ext>
            </a:extLst>
          </p:cNvPr>
          <p:cNvSpPr>
            <a:spLocks noGrp="1"/>
          </p:cNvSpPr>
          <p:nvPr>
            <p:ph type="sldNum" sz="quarter" idx="10"/>
          </p:nvPr>
        </p:nvSpPr>
        <p:spPr/>
        <p:txBody>
          <a:bodyPr/>
          <a:lstStyle/>
          <a:p>
            <a:fld id="{6586D83B-F5E2-6149-B7DD-0F6F1BA75908}" type="slidenum">
              <a:rPr lang="en-US" smtClean="0"/>
              <a:pPr/>
              <a:t>17</a:t>
            </a:fld>
            <a:endParaRPr lang="en-US" dirty="0"/>
          </a:p>
        </p:txBody>
      </p:sp>
      <p:sp>
        <p:nvSpPr>
          <p:cNvPr id="14" name="Ovaal 13">
            <a:extLst>
              <a:ext uri="{FF2B5EF4-FFF2-40B4-BE49-F238E27FC236}">
                <a16:creationId xmlns:a16="http://schemas.microsoft.com/office/drawing/2014/main" id="{154943AB-ACB2-4540-8765-8A2145106838}"/>
              </a:ext>
            </a:extLst>
          </p:cNvPr>
          <p:cNvSpPr/>
          <p:nvPr/>
        </p:nvSpPr>
        <p:spPr>
          <a:xfrm>
            <a:off x="4372707" y="2602523"/>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5" name="Ovaal 14">
            <a:extLst>
              <a:ext uri="{FF2B5EF4-FFF2-40B4-BE49-F238E27FC236}">
                <a16:creationId xmlns:a16="http://schemas.microsoft.com/office/drawing/2014/main" id="{E751C663-8DA8-42F6-AC1F-760E8064D1AC}"/>
              </a:ext>
            </a:extLst>
          </p:cNvPr>
          <p:cNvSpPr/>
          <p:nvPr/>
        </p:nvSpPr>
        <p:spPr>
          <a:xfrm>
            <a:off x="4372704" y="2979519"/>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6" name="Ovaal 15">
            <a:extLst>
              <a:ext uri="{FF2B5EF4-FFF2-40B4-BE49-F238E27FC236}">
                <a16:creationId xmlns:a16="http://schemas.microsoft.com/office/drawing/2014/main" id="{0EB87028-AAB2-481B-A416-9773566376A4}"/>
              </a:ext>
            </a:extLst>
          </p:cNvPr>
          <p:cNvSpPr/>
          <p:nvPr/>
        </p:nvSpPr>
        <p:spPr>
          <a:xfrm>
            <a:off x="4372705" y="3335558"/>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7" name="Ovaal 16">
            <a:extLst>
              <a:ext uri="{FF2B5EF4-FFF2-40B4-BE49-F238E27FC236}">
                <a16:creationId xmlns:a16="http://schemas.microsoft.com/office/drawing/2014/main" id="{FD0DF415-90A3-4EA8-8310-8E94F595D4A0}"/>
              </a:ext>
            </a:extLst>
          </p:cNvPr>
          <p:cNvSpPr/>
          <p:nvPr/>
        </p:nvSpPr>
        <p:spPr>
          <a:xfrm>
            <a:off x="4372706" y="3722419"/>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8" name="Ovaal 17">
            <a:extLst>
              <a:ext uri="{FF2B5EF4-FFF2-40B4-BE49-F238E27FC236}">
                <a16:creationId xmlns:a16="http://schemas.microsoft.com/office/drawing/2014/main" id="{BB938E00-F36A-49BF-99B6-E981DFC22379}"/>
              </a:ext>
            </a:extLst>
          </p:cNvPr>
          <p:cNvSpPr/>
          <p:nvPr/>
        </p:nvSpPr>
        <p:spPr>
          <a:xfrm>
            <a:off x="6412516" y="2602524"/>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9" name="Ovaal 18">
            <a:extLst>
              <a:ext uri="{FF2B5EF4-FFF2-40B4-BE49-F238E27FC236}">
                <a16:creationId xmlns:a16="http://schemas.microsoft.com/office/drawing/2014/main" id="{5E7F791E-B015-4820-A417-3814B9933287}"/>
              </a:ext>
            </a:extLst>
          </p:cNvPr>
          <p:cNvSpPr/>
          <p:nvPr/>
        </p:nvSpPr>
        <p:spPr>
          <a:xfrm>
            <a:off x="6412513" y="2979520"/>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0" name="Ovaal 19">
            <a:extLst>
              <a:ext uri="{FF2B5EF4-FFF2-40B4-BE49-F238E27FC236}">
                <a16:creationId xmlns:a16="http://schemas.microsoft.com/office/drawing/2014/main" id="{EC3C3B21-5202-42EE-8704-5FCC1F4696E7}"/>
              </a:ext>
            </a:extLst>
          </p:cNvPr>
          <p:cNvSpPr/>
          <p:nvPr/>
        </p:nvSpPr>
        <p:spPr>
          <a:xfrm>
            <a:off x="6412514" y="3335559"/>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1" name="Ovaal 20">
            <a:extLst>
              <a:ext uri="{FF2B5EF4-FFF2-40B4-BE49-F238E27FC236}">
                <a16:creationId xmlns:a16="http://schemas.microsoft.com/office/drawing/2014/main" id="{E7787241-5A97-4135-808E-0A33C691BF3C}"/>
              </a:ext>
            </a:extLst>
          </p:cNvPr>
          <p:cNvSpPr/>
          <p:nvPr/>
        </p:nvSpPr>
        <p:spPr>
          <a:xfrm>
            <a:off x="6412515" y="3722420"/>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2" name="Ovaal 21">
            <a:extLst>
              <a:ext uri="{FF2B5EF4-FFF2-40B4-BE49-F238E27FC236}">
                <a16:creationId xmlns:a16="http://schemas.microsoft.com/office/drawing/2014/main" id="{39F62B69-7566-47D3-96DE-2FE01D06E255}"/>
              </a:ext>
            </a:extLst>
          </p:cNvPr>
          <p:cNvSpPr/>
          <p:nvPr/>
        </p:nvSpPr>
        <p:spPr>
          <a:xfrm>
            <a:off x="10058403" y="2602524"/>
            <a:ext cx="1688123" cy="14012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6" name="Ovaal 25">
            <a:extLst>
              <a:ext uri="{FF2B5EF4-FFF2-40B4-BE49-F238E27FC236}">
                <a16:creationId xmlns:a16="http://schemas.microsoft.com/office/drawing/2014/main" id="{5942F423-60F3-4CAE-BFE1-A8C05C999C18}"/>
              </a:ext>
            </a:extLst>
          </p:cNvPr>
          <p:cNvSpPr/>
          <p:nvPr/>
        </p:nvSpPr>
        <p:spPr>
          <a:xfrm>
            <a:off x="8312164" y="3349140"/>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1" name="Kruis 30">
            <a:extLst>
              <a:ext uri="{FF2B5EF4-FFF2-40B4-BE49-F238E27FC236}">
                <a16:creationId xmlns:a16="http://schemas.microsoft.com/office/drawing/2014/main" id="{3755F491-6171-42CF-A4D9-FB73FC661DC8}"/>
              </a:ext>
            </a:extLst>
          </p:cNvPr>
          <p:cNvSpPr/>
          <p:nvPr/>
        </p:nvSpPr>
        <p:spPr>
          <a:xfrm rot="2731760">
            <a:off x="8901805" y="2827278"/>
            <a:ext cx="508840" cy="494154"/>
          </a:xfrm>
          <a:prstGeom prst="plus">
            <a:avLst>
              <a:gd name="adj" fmla="val 410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32" name="Kruis 31">
            <a:extLst>
              <a:ext uri="{FF2B5EF4-FFF2-40B4-BE49-F238E27FC236}">
                <a16:creationId xmlns:a16="http://schemas.microsoft.com/office/drawing/2014/main" id="{2B73FC4D-7CD1-4CA8-97D0-A3CCDDA6796A}"/>
              </a:ext>
            </a:extLst>
          </p:cNvPr>
          <p:cNvSpPr/>
          <p:nvPr/>
        </p:nvSpPr>
        <p:spPr>
          <a:xfrm rot="2731760">
            <a:off x="8913527" y="2525561"/>
            <a:ext cx="508840" cy="494154"/>
          </a:xfrm>
          <a:prstGeom prst="plus">
            <a:avLst>
              <a:gd name="adj" fmla="val 410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33" name="Kruis 32">
            <a:extLst>
              <a:ext uri="{FF2B5EF4-FFF2-40B4-BE49-F238E27FC236}">
                <a16:creationId xmlns:a16="http://schemas.microsoft.com/office/drawing/2014/main" id="{32CD6116-2505-4E6A-AB6E-68557E8293FF}"/>
              </a:ext>
            </a:extLst>
          </p:cNvPr>
          <p:cNvSpPr/>
          <p:nvPr/>
        </p:nvSpPr>
        <p:spPr>
          <a:xfrm rot="2731760">
            <a:off x="8901804" y="3616019"/>
            <a:ext cx="508840" cy="494154"/>
          </a:xfrm>
          <a:prstGeom prst="plus">
            <a:avLst>
              <a:gd name="adj" fmla="val 410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35" name="Tijdelijke aanduiding voor tekst 3">
            <a:extLst>
              <a:ext uri="{FF2B5EF4-FFF2-40B4-BE49-F238E27FC236}">
                <a16:creationId xmlns:a16="http://schemas.microsoft.com/office/drawing/2014/main" id="{322E9A98-8B92-4D2B-B04C-6416A1AD4ACD}"/>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37" name="Tijdelijke aanduiding voor tekst 5">
            <a:extLst>
              <a:ext uri="{FF2B5EF4-FFF2-40B4-BE49-F238E27FC236}">
                <a16:creationId xmlns:a16="http://schemas.microsoft.com/office/drawing/2014/main" id="{9EEAA385-D33F-403E-AC98-FFA406D1E9E8}"/>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38" name="Tijdelijke aanduiding voor tekst 6">
            <a:extLst>
              <a:ext uri="{FF2B5EF4-FFF2-40B4-BE49-F238E27FC236}">
                <a16:creationId xmlns:a16="http://schemas.microsoft.com/office/drawing/2014/main" id="{B8B835E5-9523-48BE-8ED1-0120B1ACADD0}"/>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39" name="Tijdelijke aanduiding voor tekst 2">
            <a:extLst>
              <a:ext uri="{FF2B5EF4-FFF2-40B4-BE49-F238E27FC236}">
                <a16:creationId xmlns:a16="http://schemas.microsoft.com/office/drawing/2014/main" id="{0B8F0141-4FBE-444A-BDC6-0D8F3363F7B4}"/>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40" name="Tijdelijke aanduiding voor tekst 4">
            <a:extLst>
              <a:ext uri="{FF2B5EF4-FFF2-40B4-BE49-F238E27FC236}">
                <a16:creationId xmlns:a16="http://schemas.microsoft.com/office/drawing/2014/main" id="{B30777B5-047B-4112-81D1-C72C83B4257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3486000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FACE55-C528-43A7-A9F9-7CD6EFC62077}"/>
              </a:ext>
            </a:extLst>
          </p:cNvPr>
          <p:cNvSpPr>
            <a:spLocks noGrp="1"/>
          </p:cNvSpPr>
          <p:nvPr>
            <p:ph type="title"/>
          </p:nvPr>
        </p:nvSpPr>
        <p:spPr>
          <a:xfrm>
            <a:off x="1265583" y="365126"/>
            <a:ext cx="10515600" cy="615950"/>
          </a:xfrm>
        </p:spPr>
        <p:txBody>
          <a:bodyPr/>
          <a:lstStyle/>
          <a:p>
            <a:r>
              <a:rPr lang="en-GB" dirty="0"/>
              <a:t>predictions</a:t>
            </a:r>
            <a:endParaRPr lang="nl-NL" dirty="0"/>
          </a:p>
        </p:txBody>
      </p:sp>
      <p:graphicFrame>
        <p:nvGraphicFramePr>
          <p:cNvPr id="6" name="Tabel 6">
            <a:extLst>
              <a:ext uri="{FF2B5EF4-FFF2-40B4-BE49-F238E27FC236}">
                <a16:creationId xmlns:a16="http://schemas.microsoft.com/office/drawing/2014/main" id="{5B942E36-B464-42DC-BB2A-32715A25B109}"/>
              </a:ext>
            </a:extLst>
          </p:cNvPr>
          <p:cNvGraphicFramePr>
            <a:graphicFrameLocks noGrp="1"/>
          </p:cNvGraphicFramePr>
          <p:nvPr>
            <p:ph sz="half" idx="2"/>
            <p:extLst>
              <p:ext uri="{D42A27DB-BD31-4B8C-83A1-F6EECF244321}">
                <p14:modId xmlns:p14="http://schemas.microsoft.com/office/powerpoint/2010/main" val="175376971"/>
              </p:ext>
            </p:extLst>
          </p:nvPr>
        </p:nvGraphicFramePr>
        <p:xfrm>
          <a:off x="1265584" y="1825625"/>
          <a:ext cx="10515250" cy="2225040"/>
        </p:xfrm>
        <a:graphic>
          <a:graphicData uri="http://schemas.openxmlformats.org/drawingml/2006/table">
            <a:tbl>
              <a:tblPr firstRow="1" bandRow="1">
                <a:tableStyleId>{5C22544A-7EE6-4342-B048-85BDC9FD1C3A}</a:tableStyleId>
              </a:tblPr>
              <a:tblGrid>
                <a:gridCol w="1958262">
                  <a:extLst>
                    <a:ext uri="{9D8B030D-6E8A-4147-A177-3AD203B41FA5}">
                      <a16:colId xmlns:a16="http://schemas.microsoft.com/office/drawing/2014/main" val="1748002177"/>
                    </a:ext>
                  </a:extLst>
                </a:gridCol>
                <a:gridCol w="2590800">
                  <a:extLst>
                    <a:ext uri="{9D8B030D-6E8A-4147-A177-3AD203B41FA5}">
                      <a16:colId xmlns:a16="http://schemas.microsoft.com/office/drawing/2014/main" val="2330909505"/>
                    </a:ext>
                  </a:extLst>
                </a:gridCol>
                <a:gridCol w="2438400">
                  <a:extLst>
                    <a:ext uri="{9D8B030D-6E8A-4147-A177-3AD203B41FA5}">
                      <a16:colId xmlns:a16="http://schemas.microsoft.com/office/drawing/2014/main" val="692886279"/>
                    </a:ext>
                  </a:extLst>
                </a:gridCol>
                <a:gridCol w="1805354">
                  <a:extLst>
                    <a:ext uri="{9D8B030D-6E8A-4147-A177-3AD203B41FA5}">
                      <a16:colId xmlns:a16="http://schemas.microsoft.com/office/drawing/2014/main" val="565000557"/>
                    </a:ext>
                  </a:extLst>
                </a:gridCol>
                <a:gridCol w="1722434">
                  <a:extLst>
                    <a:ext uri="{9D8B030D-6E8A-4147-A177-3AD203B41FA5}">
                      <a16:colId xmlns:a16="http://schemas.microsoft.com/office/drawing/2014/main" val="3255401823"/>
                    </a:ext>
                  </a:extLst>
                </a:gridCol>
              </a:tblGrid>
              <a:tr h="370840">
                <a:tc>
                  <a:txBody>
                    <a:bodyPr/>
                    <a:lstStyle/>
                    <a:p>
                      <a:endParaRPr lang="nl-NL" dirty="0"/>
                    </a:p>
                  </a:txBody>
                  <a:tcPr>
                    <a:lnR w="12700" cap="flat" cmpd="sng" algn="ctr">
                      <a:solidFill>
                        <a:schemeClr val="bg1"/>
                      </a:solidFill>
                      <a:prstDash val="solid"/>
                      <a:round/>
                      <a:headEnd type="none" w="med" len="med"/>
                      <a:tailEnd type="none" w="med" len="med"/>
                    </a:lnR>
                    <a:lnB w="38100" cmpd="sng">
                      <a:noFill/>
                    </a:lnB>
                    <a:solidFill>
                      <a:srgbClr val="469BC0"/>
                    </a:solidFill>
                  </a:tcPr>
                </a:tc>
                <a:tc rowSpan="2">
                  <a:txBody>
                    <a:bodyPr/>
                    <a:lstStyle/>
                    <a:p>
                      <a:pPr algn="ctr"/>
                      <a:r>
                        <a:rPr lang="en-GB" dirty="0"/>
                        <a:t>Single classifiers</a:t>
                      </a:r>
                      <a:endParaRPr lang="nl-NL"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mpd="sng">
                      <a:noFill/>
                    </a:lnB>
                    <a:solidFill>
                      <a:srgbClr val="469BC0"/>
                    </a:solidFill>
                  </a:tcPr>
                </a:tc>
                <a:tc gridSpan="3">
                  <a:txBody>
                    <a:bodyPr/>
                    <a:lstStyle/>
                    <a:p>
                      <a:pPr algn="ctr"/>
                      <a:r>
                        <a:rPr lang="en-GB" dirty="0"/>
                        <a:t>Ensemble Predictions</a:t>
                      </a:r>
                      <a:endParaRPr lang="nl-NL" dirty="0"/>
                    </a:p>
                  </a:txBody>
                  <a:tcPr>
                    <a:lnL w="12700" cap="flat" cmpd="sng" algn="ctr">
                      <a:solidFill>
                        <a:schemeClr val="bg1"/>
                      </a:solidFill>
                      <a:prstDash val="solid"/>
                      <a:round/>
                      <a:headEnd type="none" w="med" len="med"/>
                      <a:tailEnd type="none" w="med" len="med"/>
                    </a:lnL>
                    <a:lnB w="38100" cmpd="sng">
                      <a:noFill/>
                    </a:lnB>
                    <a:solidFill>
                      <a:srgbClr val="469BC0"/>
                    </a:solidFill>
                  </a:tcPr>
                </a:tc>
                <a:tc hMerge="1">
                  <a:txBody>
                    <a:bodyPr/>
                    <a:lstStyle/>
                    <a:p>
                      <a:endParaRPr lang="nl-NL" dirty="0"/>
                    </a:p>
                  </a:txBody>
                  <a:tcPr>
                    <a:lnB w="38100" cmpd="sng">
                      <a:noFill/>
                    </a:lnB>
                    <a:solidFill>
                      <a:srgbClr val="469BC0"/>
                    </a:solidFill>
                  </a:tcPr>
                </a:tc>
                <a:tc hMerge="1">
                  <a:txBody>
                    <a:bodyPr/>
                    <a:lstStyle/>
                    <a:p>
                      <a:endParaRPr lang="nl-NL" dirty="0"/>
                    </a:p>
                  </a:txBody>
                  <a:tcPr>
                    <a:lnB w="38100" cmpd="sng">
                      <a:noFill/>
                    </a:lnB>
                    <a:solidFill>
                      <a:srgbClr val="469BC0"/>
                    </a:solidFill>
                  </a:tcPr>
                </a:tc>
                <a:extLst>
                  <a:ext uri="{0D108BD9-81ED-4DB2-BD59-A6C34878D82A}">
                    <a16:rowId xmlns:a16="http://schemas.microsoft.com/office/drawing/2014/main" val="4061286593"/>
                  </a:ext>
                </a:extLst>
              </a:tr>
              <a:tr h="370840">
                <a:tc>
                  <a:txBody>
                    <a:bodyPr/>
                    <a:lstStyle/>
                    <a:p>
                      <a:endParaRPr lang="nl-NL" dirty="0"/>
                    </a:p>
                  </a:txBody>
                  <a:tcPr>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vMerge="1">
                  <a:txBody>
                    <a:bodyPr/>
                    <a:lstStyle/>
                    <a:p>
                      <a:endParaRPr lang="nl-NL" dirty="0"/>
                    </a:p>
                  </a:txBody>
                  <a:tcPr>
                    <a:lnT w="38100" cmpd="sng">
                      <a:noFill/>
                    </a:lnT>
                    <a:solidFill>
                      <a:srgbClr val="469BC0"/>
                    </a:solidFill>
                  </a:tcPr>
                </a:tc>
                <a:tc>
                  <a:txBody>
                    <a:bodyPr/>
                    <a:lstStyle/>
                    <a:p>
                      <a:pPr algn="ctr"/>
                      <a:r>
                        <a:rPr lang="en-GB" dirty="0">
                          <a:solidFill>
                            <a:schemeClr val="bg1"/>
                          </a:solidFill>
                        </a:rPr>
                        <a:t>Bagging</a:t>
                      </a:r>
                      <a:endParaRPr lang="nl-NL"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a:txBody>
                    <a:bodyPr/>
                    <a:lstStyle/>
                    <a:p>
                      <a:pPr algn="ctr"/>
                      <a:r>
                        <a:rPr lang="en-GB" dirty="0">
                          <a:solidFill>
                            <a:schemeClr val="bg1"/>
                          </a:solidFill>
                        </a:rPr>
                        <a:t>Boosting</a:t>
                      </a:r>
                      <a:endParaRPr lang="nl-NL"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a:txBody>
                    <a:bodyPr/>
                    <a:lstStyle/>
                    <a:p>
                      <a:pPr algn="ctr"/>
                      <a:r>
                        <a:rPr lang="en-GB" dirty="0">
                          <a:solidFill>
                            <a:schemeClr val="bg1"/>
                          </a:solidFill>
                        </a:rPr>
                        <a:t>Voting</a:t>
                      </a:r>
                      <a:endParaRPr lang="nl-NL" dirty="0">
                        <a:solidFill>
                          <a:schemeClr val="bg1"/>
                        </a:solidFill>
                      </a:endParaRPr>
                    </a:p>
                  </a:txBody>
                  <a:tcPr>
                    <a:lnL w="12700" cap="flat" cmpd="sng" algn="ctr">
                      <a:solidFill>
                        <a:schemeClr val="bg1"/>
                      </a:solidFill>
                      <a:prstDash val="solid"/>
                      <a:round/>
                      <a:headEnd type="none" w="med" len="med"/>
                      <a:tailEnd type="none" w="med" len="med"/>
                    </a:lnL>
                    <a:lnT w="38100" cmpd="sng">
                      <a:noFill/>
                    </a:lnT>
                    <a:lnB w="12700" cmpd="sng">
                      <a:noFill/>
                    </a:lnB>
                    <a:solidFill>
                      <a:srgbClr val="469BC0"/>
                    </a:solidFill>
                  </a:tcPr>
                </a:tc>
                <a:extLst>
                  <a:ext uri="{0D108BD9-81ED-4DB2-BD59-A6C34878D82A}">
                    <a16:rowId xmlns:a16="http://schemas.microsoft.com/office/drawing/2014/main" val="2744008970"/>
                  </a:ext>
                </a:extLst>
              </a:tr>
              <a:tr h="370840">
                <a:tc>
                  <a:txBody>
                    <a:bodyPr/>
                    <a:lstStyle/>
                    <a:p>
                      <a:r>
                        <a:rPr lang="en-GB" dirty="0"/>
                        <a:t>Colic</a:t>
                      </a:r>
                      <a:endParaRPr lang="nl-NL" dirty="0"/>
                    </a:p>
                  </a:txBody>
                  <a:tcPr>
                    <a:lnR w="12700" cap="flat" cmpd="sng" algn="ctr">
                      <a:solidFill>
                        <a:schemeClr val="bg1"/>
                      </a:solidFill>
                      <a:prstDash val="solid"/>
                      <a:round/>
                      <a:headEnd type="none" w="med" len="med"/>
                      <a:tailEnd type="none" w="med" len="med"/>
                    </a:lnR>
                    <a:lnT w="12700" cmpd="sng">
                      <a:noFill/>
                    </a:lnT>
                  </a:tcPr>
                </a:tc>
                <a:tc>
                  <a:txBody>
                    <a:bodyPr/>
                    <a:lstStyle/>
                    <a:p>
                      <a:pPr algn="ctr"/>
                      <a:r>
                        <a:rPr lang="nl-NL" sz="1800" b="0" i="0" u="none" strike="noStrike" kern="1200" baseline="0" dirty="0">
                          <a:solidFill>
                            <a:schemeClr val="dk1"/>
                          </a:solidFill>
                          <a:latin typeface="+mn-lt"/>
                          <a:ea typeface="+mn-ea"/>
                          <a:cs typeface="+mn-cs"/>
                        </a:rPr>
                        <a:t>0.67749 (LR)</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tcPr>
                </a:tc>
                <a:tc>
                  <a:txBody>
                    <a:bodyPr/>
                    <a:lstStyle/>
                    <a:p>
                      <a:pPr algn="ctr"/>
                      <a:r>
                        <a:rPr lang="nl-NL" sz="1800" b="0" i="0" u="none" strike="noStrike" kern="1200" baseline="0" dirty="0">
                          <a:solidFill>
                            <a:schemeClr val="dk1"/>
                          </a:solidFill>
                          <a:latin typeface="+mn-lt"/>
                          <a:ea typeface="+mn-ea"/>
                          <a:cs typeface="+mn-cs"/>
                        </a:rPr>
                        <a:t>0.70102 (DT)</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solidFill>
                      <a:schemeClr val="accent6">
                        <a:lumMod val="60000"/>
                        <a:lumOff val="40000"/>
                      </a:schemeClr>
                    </a:solidFill>
                  </a:tcPr>
                </a:tc>
                <a:tc>
                  <a:txBody>
                    <a:bodyPr/>
                    <a:lstStyle/>
                    <a:p>
                      <a:pPr algn="ctr"/>
                      <a:r>
                        <a:rPr lang="nl-NL" sz="1800" b="0" i="0" u="none" strike="noStrike" kern="1200" baseline="0" dirty="0">
                          <a:solidFill>
                            <a:schemeClr val="dk1"/>
                          </a:solidFill>
                          <a:latin typeface="+mn-lt"/>
                          <a:ea typeface="+mn-ea"/>
                          <a:cs typeface="+mn-cs"/>
                        </a:rPr>
                        <a:t>0.69207</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tcPr>
                </a:tc>
                <a:tc>
                  <a:txBody>
                    <a:bodyPr/>
                    <a:lstStyle/>
                    <a:p>
                      <a:pPr algn="ctr"/>
                      <a:r>
                        <a:rPr lang="nl-NL" sz="1800" b="0" i="0" u="none" strike="noStrike" kern="1200" baseline="0" dirty="0">
                          <a:solidFill>
                            <a:schemeClr val="dk1"/>
                          </a:solidFill>
                          <a:latin typeface="+mn-lt"/>
                          <a:ea typeface="+mn-ea"/>
                          <a:cs typeface="+mn-cs"/>
                        </a:rPr>
                        <a:t>0.68338</a:t>
                      </a:r>
                      <a:endParaRPr lang="nl-NL" dirty="0"/>
                    </a:p>
                  </a:txBody>
                  <a:tcPr>
                    <a:lnL w="12700" cap="flat" cmpd="sng" algn="ctr">
                      <a:solidFill>
                        <a:schemeClr val="bg1"/>
                      </a:solidFill>
                      <a:prstDash val="solid"/>
                      <a:round/>
                      <a:headEnd type="none" w="med" len="med"/>
                      <a:tailEnd type="none" w="med" len="med"/>
                    </a:lnL>
                    <a:lnT w="12700" cmpd="sng">
                      <a:noFill/>
                    </a:lnT>
                  </a:tcPr>
                </a:tc>
                <a:extLst>
                  <a:ext uri="{0D108BD9-81ED-4DB2-BD59-A6C34878D82A}">
                    <a16:rowId xmlns:a16="http://schemas.microsoft.com/office/drawing/2014/main" val="981493578"/>
                  </a:ext>
                </a:extLst>
              </a:tr>
              <a:tr h="370840">
                <a:tc>
                  <a:txBody>
                    <a:bodyPr/>
                    <a:lstStyle/>
                    <a:p>
                      <a:r>
                        <a:rPr lang="en-GB" dirty="0"/>
                        <a:t>Laminitis</a:t>
                      </a:r>
                      <a:endParaRPr lang="nl-NL" dirty="0"/>
                    </a:p>
                  </a:txBody>
                  <a:tcPr>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0.65162 (SVM, NN)</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nl-NL" sz="1800" b="0" i="0" u="none" strike="noStrike" kern="1200" baseline="0" dirty="0">
                          <a:solidFill>
                            <a:schemeClr val="dk1"/>
                          </a:solidFill>
                          <a:latin typeface="+mn-lt"/>
                          <a:ea typeface="+mn-ea"/>
                          <a:cs typeface="+mn-cs"/>
                        </a:rPr>
                        <a:t>0.64680 (DT)</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0.62583</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0.63555</a:t>
                      </a:r>
                      <a:endParaRPr lang="nl-NL" dirty="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78982930"/>
                  </a:ext>
                </a:extLst>
              </a:tr>
              <a:tr h="370840">
                <a:tc>
                  <a:txBody>
                    <a:bodyPr/>
                    <a:lstStyle/>
                    <a:p>
                      <a:r>
                        <a:rPr lang="en-GB" dirty="0"/>
                        <a:t>Respiratory</a:t>
                      </a:r>
                      <a:endParaRPr lang="nl-NL" dirty="0"/>
                    </a:p>
                  </a:txBody>
                  <a:tcPr>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0.79847 (SVM)</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nl-NL" sz="1800" b="0" i="0" u="none" strike="noStrike" kern="1200" baseline="0" dirty="0">
                          <a:solidFill>
                            <a:schemeClr val="dk1"/>
                          </a:solidFill>
                          <a:latin typeface="+mn-lt"/>
                          <a:ea typeface="+mn-ea"/>
                          <a:cs typeface="+mn-cs"/>
                        </a:rPr>
                        <a:t>0.79847 (SVM)</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nl-NL" sz="1800" b="0" i="0" u="none" strike="noStrike" kern="1200" baseline="0" dirty="0">
                          <a:solidFill>
                            <a:schemeClr val="dk1"/>
                          </a:solidFill>
                          <a:latin typeface="+mn-lt"/>
                          <a:ea typeface="+mn-ea"/>
                          <a:cs typeface="+mn-cs"/>
                        </a:rPr>
                        <a:t>0.79463</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0.79847</a:t>
                      </a:r>
                      <a:endParaRPr lang="nl-NL" dirty="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extLst>
                  <a:ext uri="{0D108BD9-81ED-4DB2-BD59-A6C34878D82A}">
                    <a16:rowId xmlns:a16="http://schemas.microsoft.com/office/drawing/2014/main" val="2511176437"/>
                  </a:ext>
                </a:extLst>
              </a:tr>
              <a:tr h="370840">
                <a:tc>
                  <a:txBody>
                    <a:bodyPr/>
                    <a:lstStyle/>
                    <a:p>
                      <a:r>
                        <a:rPr lang="en-GB" dirty="0"/>
                        <a:t>Skin</a:t>
                      </a:r>
                      <a:endParaRPr lang="nl-NL" dirty="0"/>
                    </a:p>
                  </a:txBody>
                  <a:tcPr>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0.66803 (LR)</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0.74194 (DT)</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nl-NL" sz="1800" b="0" i="0" u="none" strike="noStrike" kern="1200" baseline="0" dirty="0">
                          <a:solidFill>
                            <a:schemeClr val="dk1"/>
                          </a:solidFill>
                          <a:latin typeface="+mn-lt"/>
                          <a:ea typeface="+mn-ea"/>
                          <a:cs typeface="+mn-cs"/>
                        </a:rPr>
                        <a:t>0.72225</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0.66215</a:t>
                      </a:r>
                      <a:endParaRPr lang="nl-NL" dirty="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79419588"/>
                  </a:ext>
                </a:extLst>
              </a:tr>
            </a:tbl>
          </a:graphicData>
        </a:graphic>
      </p:graphicFrame>
      <p:sp>
        <p:nvSpPr>
          <p:cNvPr id="5" name="Tijdelijke aanduiding voor dianummer 4">
            <a:extLst>
              <a:ext uri="{FF2B5EF4-FFF2-40B4-BE49-F238E27FC236}">
                <a16:creationId xmlns:a16="http://schemas.microsoft.com/office/drawing/2014/main" id="{0A0489FE-BD1F-4D9A-A96A-7BB5D13489C2}"/>
              </a:ext>
            </a:extLst>
          </p:cNvPr>
          <p:cNvSpPr>
            <a:spLocks noGrp="1"/>
          </p:cNvSpPr>
          <p:nvPr>
            <p:ph type="sldNum" sz="quarter" idx="10"/>
          </p:nvPr>
        </p:nvSpPr>
        <p:spPr/>
        <p:txBody>
          <a:bodyPr/>
          <a:lstStyle/>
          <a:p>
            <a:fld id="{6586D83B-F5E2-6149-B7DD-0F6F1BA75908}" type="slidenum">
              <a:rPr lang="en-US" smtClean="0"/>
              <a:pPr/>
              <a:t>18</a:t>
            </a:fld>
            <a:endParaRPr lang="en-US" dirty="0"/>
          </a:p>
        </p:txBody>
      </p:sp>
      <p:sp>
        <p:nvSpPr>
          <p:cNvPr id="39" name="Tijdelijke aanduiding voor tekst 3">
            <a:extLst>
              <a:ext uri="{FF2B5EF4-FFF2-40B4-BE49-F238E27FC236}">
                <a16:creationId xmlns:a16="http://schemas.microsoft.com/office/drawing/2014/main" id="{0E485540-C810-439F-A85B-DA5688532502}"/>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41" name="Tijdelijke aanduiding voor tekst 5">
            <a:extLst>
              <a:ext uri="{FF2B5EF4-FFF2-40B4-BE49-F238E27FC236}">
                <a16:creationId xmlns:a16="http://schemas.microsoft.com/office/drawing/2014/main" id="{D272E7C2-D80D-4E04-9415-E2CA25E11707}"/>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42" name="Tijdelijke aanduiding voor tekst 6">
            <a:extLst>
              <a:ext uri="{FF2B5EF4-FFF2-40B4-BE49-F238E27FC236}">
                <a16:creationId xmlns:a16="http://schemas.microsoft.com/office/drawing/2014/main" id="{F329F397-1038-4F45-BD8B-04B3370AF3D5}"/>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43" name="Tijdelijke aanduiding voor tekst 2">
            <a:extLst>
              <a:ext uri="{FF2B5EF4-FFF2-40B4-BE49-F238E27FC236}">
                <a16:creationId xmlns:a16="http://schemas.microsoft.com/office/drawing/2014/main" id="{8B665C7F-C682-4B08-BE80-B99D06381ACD}"/>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44" name="Tijdelijke aanduiding voor tekst 4">
            <a:extLst>
              <a:ext uri="{FF2B5EF4-FFF2-40B4-BE49-F238E27FC236}">
                <a16:creationId xmlns:a16="http://schemas.microsoft.com/office/drawing/2014/main" id="{E169DEE4-D047-4CD2-B928-5CBCED23AEEA}"/>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35400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3C2EEB8E-017D-4FEF-9F8E-157116766261}"/>
              </a:ext>
            </a:extLst>
          </p:cNvPr>
          <p:cNvSpPr>
            <a:spLocks noGrp="1"/>
          </p:cNvSpPr>
          <p:nvPr>
            <p:ph type="subTitle" idx="1"/>
          </p:nvPr>
        </p:nvSpPr>
        <p:spPr/>
        <p:txBody>
          <a:bodyPr/>
          <a:lstStyle/>
          <a:p>
            <a:r>
              <a:rPr lang="en-GB" dirty="0"/>
              <a:t>6.</a:t>
            </a:r>
            <a:endParaRPr lang="nl-NL" dirty="0"/>
          </a:p>
        </p:txBody>
      </p:sp>
      <p:sp>
        <p:nvSpPr>
          <p:cNvPr id="3" name="Tijdelijke aanduiding voor dianummer 2">
            <a:extLst>
              <a:ext uri="{FF2B5EF4-FFF2-40B4-BE49-F238E27FC236}">
                <a16:creationId xmlns:a16="http://schemas.microsoft.com/office/drawing/2014/main" id="{D48A3EC7-0FCB-4C3B-AA7C-4053E7668B34}"/>
              </a:ext>
            </a:extLst>
          </p:cNvPr>
          <p:cNvSpPr>
            <a:spLocks noGrp="1"/>
          </p:cNvSpPr>
          <p:nvPr>
            <p:ph type="sldNum" sz="quarter" idx="10"/>
          </p:nvPr>
        </p:nvSpPr>
        <p:spPr/>
        <p:txBody>
          <a:bodyPr/>
          <a:lstStyle/>
          <a:p>
            <a:fld id="{6586D83B-F5E2-6149-B7DD-0F6F1BA75908}" type="slidenum">
              <a:rPr lang="en-US" smtClean="0"/>
              <a:pPr/>
              <a:t>19</a:t>
            </a:fld>
            <a:endParaRPr lang="en-US" dirty="0"/>
          </a:p>
        </p:txBody>
      </p:sp>
      <p:sp>
        <p:nvSpPr>
          <p:cNvPr id="4" name="Titel 3">
            <a:extLst>
              <a:ext uri="{FF2B5EF4-FFF2-40B4-BE49-F238E27FC236}">
                <a16:creationId xmlns:a16="http://schemas.microsoft.com/office/drawing/2014/main" id="{90B9D281-7E84-40FA-86C7-80B5A60236A5}"/>
              </a:ext>
            </a:extLst>
          </p:cNvPr>
          <p:cNvSpPr>
            <a:spLocks noGrp="1"/>
          </p:cNvSpPr>
          <p:nvPr>
            <p:ph type="title"/>
          </p:nvPr>
        </p:nvSpPr>
        <p:spPr/>
        <p:txBody>
          <a:bodyPr/>
          <a:lstStyle/>
          <a:p>
            <a:r>
              <a:rPr lang="en-GB" dirty="0"/>
              <a:t>Conclusion</a:t>
            </a:r>
            <a:endParaRPr lang="nl-NL" dirty="0"/>
          </a:p>
        </p:txBody>
      </p:sp>
      <p:sp>
        <p:nvSpPr>
          <p:cNvPr id="11" name="Tijdelijke aanduiding voor tekst 2">
            <a:extLst>
              <a:ext uri="{FF2B5EF4-FFF2-40B4-BE49-F238E27FC236}">
                <a16:creationId xmlns:a16="http://schemas.microsoft.com/office/drawing/2014/main" id="{56C9D3E4-B683-490C-9813-F3A7C5991256}"/>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Motivation &amp; Background</a:t>
            </a:r>
            <a:endParaRPr lang="nl-NL" sz="2000" dirty="0">
              <a:solidFill>
                <a:schemeClr val="bg1"/>
              </a:solidFill>
            </a:endParaRPr>
          </a:p>
        </p:txBody>
      </p:sp>
      <p:sp>
        <p:nvSpPr>
          <p:cNvPr id="12" name="Tijdelijke aanduiding voor tekst 3">
            <a:extLst>
              <a:ext uri="{FF2B5EF4-FFF2-40B4-BE49-F238E27FC236}">
                <a16:creationId xmlns:a16="http://schemas.microsoft.com/office/drawing/2014/main" id="{2DE0A7B7-2D2F-4AB3-809E-51D2DBE3845E}"/>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Research Questions</a:t>
            </a:r>
            <a:endParaRPr lang="nl-NL" sz="2000" dirty="0">
              <a:solidFill>
                <a:schemeClr val="bg1"/>
              </a:solidFill>
            </a:endParaRPr>
          </a:p>
        </p:txBody>
      </p:sp>
      <p:sp>
        <p:nvSpPr>
          <p:cNvPr id="13" name="Tijdelijke aanduiding voor tekst 4">
            <a:extLst>
              <a:ext uri="{FF2B5EF4-FFF2-40B4-BE49-F238E27FC236}">
                <a16:creationId xmlns:a16="http://schemas.microsoft.com/office/drawing/2014/main" id="{D49686E0-91D4-40B6-8B4D-79BB26105734}"/>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Methodology</a:t>
            </a:r>
            <a:r>
              <a:rPr lang="nl-NL" sz="2000" dirty="0">
                <a:solidFill>
                  <a:schemeClr val="bg1"/>
                </a:solidFill>
              </a:rPr>
              <a:t> &amp; </a:t>
            </a:r>
            <a:r>
              <a:rPr lang="en-GB" sz="2000" dirty="0">
                <a:solidFill>
                  <a:schemeClr val="bg1"/>
                </a:solidFill>
              </a:rPr>
              <a:t>Results</a:t>
            </a:r>
          </a:p>
        </p:txBody>
      </p:sp>
      <p:sp>
        <p:nvSpPr>
          <p:cNvPr id="14" name="Tijdelijke aanduiding voor tekst 5">
            <a:extLst>
              <a:ext uri="{FF2B5EF4-FFF2-40B4-BE49-F238E27FC236}">
                <a16:creationId xmlns:a16="http://schemas.microsoft.com/office/drawing/2014/main" id="{0B90EB7B-3F05-4D35-8DA2-465121427A8F}"/>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
        <p:nvSpPr>
          <p:cNvPr id="15" name="Tijdelijke aanduiding voor tekst 6">
            <a:extLst>
              <a:ext uri="{FF2B5EF4-FFF2-40B4-BE49-F238E27FC236}">
                <a16:creationId xmlns:a16="http://schemas.microsoft.com/office/drawing/2014/main" id="{E5A530BB-0187-49A4-A2BA-2FC2BBAC5050}"/>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Questions</a:t>
            </a:r>
            <a:endParaRPr lang="nl-NL" sz="2000" dirty="0">
              <a:solidFill>
                <a:schemeClr val="bg1"/>
              </a:solidFill>
            </a:endParaRPr>
          </a:p>
        </p:txBody>
      </p:sp>
    </p:spTree>
    <p:extLst>
      <p:ext uri="{BB962C8B-B14F-4D97-AF65-F5344CB8AC3E}">
        <p14:creationId xmlns:p14="http://schemas.microsoft.com/office/powerpoint/2010/main" val="98520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9D7DE8E8-FE81-4CA5-B631-B00C5BE7360F}"/>
              </a:ext>
            </a:extLst>
          </p:cNvPr>
          <p:cNvSpPr>
            <a:spLocks noGrp="1"/>
          </p:cNvSpPr>
          <p:nvPr>
            <p:ph type="sldNum" sz="quarter" idx="10"/>
          </p:nvPr>
        </p:nvSpPr>
        <p:spPr>
          <a:solidFill>
            <a:schemeClr val="tx1"/>
          </a:solidFill>
          <a:ln>
            <a:solidFill>
              <a:srgbClr val="469BC0"/>
            </a:solidFill>
          </a:ln>
        </p:spPr>
        <p:txBody>
          <a:bodyPr/>
          <a:lstStyle/>
          <a:p>
            <a:fld id="{6586D83B-F5E2-6149-B7DD-0F6F1BA75908}" type="slidenum">
              <a:rPr lang="en-US" smtClean="0">
                <a:solidFill>
                  <a:schemeClr val="bg1"/>
                </a:solidFill>
              </a:rPr>
              <a:pPr/>
              <a:t>2</a:t>
            </a:fld>
            <a:endParaRPr lang="en-US" dirty="0">
              <a:solidFill>
                <a:schemeClr val="bg1"/>
              </a:solidFill>
            </a:endParaRPr>
          </a:p>
        </p:txBody>
      </p:sp>
      <p:sp>
        <p:nvSpPr>
          <p:cNvPr id="3" name="Tijdelijke aanduiding voor tekst 2">
            <a:extLst>
              <a:ext uri="{FF2B5EF4-FFF2-40B4-BE49-F238E27FC236}">
                <a16:creationId xmlns:a16="http://schemas.microsoft.com/office/drawing/2014/main" id="{82A36B57-385E-46E7-B924-42393CCA2D3F}"/>
              </a:ext>
            </a:extLst>
          </p:cNvPr>
          <p:cNvSpPr>
            <a:spLocks noGrp="1"/>
          </p:cNvSpPr>
          <p:nvPr>
            <p:ph type="body" sz="quarter" idx="11"/>
          </p:nvPr>
        </p:nvSpPr>
        <p:spPr/>
        <p:txBody>
          <a:bodyPr/>
          <a:lstStyle/>
          <a:p>
            <a:r>
              <a:rPr lang="en-GB" dirty="0"/>
              <a:t>Motivation &amp; background</a:t>
            </a:r>
            <a:endParaRPr lang="nl-NL" dirty="0"/>
          </a:p>
        </p:txBody>
      </p:sp>
      <p:sp>
        <p:nvSpPr>
          <p:cNvPr id="4" name="Tijdelijke aanduiding voor tekst 3">
            <a:extLst>
              <a:ext uri="{FF2B5EF4-FFF2-40B4-BE49-F238E27FC236}">
                <a16:creationId xmlns:a16="http://schemas.microsoft.com/office/drawing/2014/main" id="{D7119771-F372-4DCC-86B6-4E90DA6493AE}"/>
              </a:ext>
            </a:extLst>
          </p:cNvPr>
          <p:cNvSpPr>
            <a:spLocks noGrp="1"/>
          </p:cNvSpPr>
          <p:nvPr>
            <p:ph type="body" sz="quarter" idx="12"/>
          </p:nvPr>
        </p:nvSpPr>
        <p:spPr/>
        <p:txBody>
          <a:bodyPr/>
          <a:lstStyle/>
          <a:p>
            <a:r>
              <a:rPr lang="en-GB" dirty="0"/>
              <a:t>Research Questions</a:t>
            </a:r>
            <a:endParaRPr lang="nl-NL" dirty="0"/>
          </a:p>
        </p:txBody>
      </p:sp>
      <p:sp>
        <p:nvSpPr>
          <p:cNvPr id="5" name="Tijdelijke aanduiding voor tekst 4">
            <a:extLst>
              <a:ext uri="{FF2B5EF4-FFF2-40B4-BE49-F238E27FC236}">
                <a16:creationId xmlns:a16="http://schemas.microsoft.com/office/drawing/2014/main" id="{A736F2B3-1E4C-4F32-B0E5-8E1E7A3DC6C3}"/>
              </a:ext>
            </a:extLst>
          </p:cNvPr>
          <p:cNvSpPr>
            <a:spLocks noGrp="1"/>
          </p:cNvSpPr>
          <p:nvPr>
            <p:ph type="body" sz="quarter" idx="13"/>
          </p:nvPr>
        </p:nvSpPr>
        <p:spPr/>
        <p:txBody>
          <a:bodyPr/>
          <a:lstStyle/>
          <a:p>
            <a:r>
              <a:rPr lang="en-GB" dirty="0"/>
              <a:t>Methodology&amp; Results</a:t>
            </a:r>
            <a:endParaRPr lang="nl-NL" dirty="0"/>
          </a:p>
        </p:txBody>
      </p:sp>
      <p:sp>
        <p:nvSpPr>
          <p:cNvPr id="6" name="Tijdelijke aanduiding voor tekst 5">
            <a:extLst>
              <a:ext uri="{FF2B5EF4-FFF2-40B4-BE49-F238E27FC236}">
                <a16:creationId xmlns:a16="http://schemas.microsoft.com/office/drawing/2014/main" id="{B3AF4F8B-3E97-4BD3-9B72-0A8E2A05C4C4}"/>
              </a:ext>
            </a:extLst>
          </p:cNvPr>
          <p:cNvSpPr>
            <a:spLocks noGrp="1"/>
          </p:cNvSpPr>
          <p:nvPr>
            <p:ph type="body" sz="quarter" idx="14"/>
          </p:nvPr>
        </p:nvSpPr>
        <p:spPr/>
        <p:txBody>
          <a:bodyPr/>
          <a:lstStyle/>
          <a:p>
            <a:r>
              <a:rPr lang="en-GB" dirty="0"/>
              <a:t>Conclusion</a:t>
            </a:r>
            <a:endParaRPr lang="nl-NL" dirty="0"/>
          </a:p>
        </p:txBody>
      </p:sp>
      <p:sp>
        <p:nvSpPr>
          <p:cNvPr id="7" name="Tijdelijke aanduiding voor tekst 6">
            <a:extLst>
              <a:ext uri="{FF2B5EF4-FFF2-40B4-BE49-F238E27FC236}">
                <a16:creationId xmlns:a16="http://schemas.microsoft.com/office/drawing/2014/main" id="{07717799-266B-486B-AEB3-D5B7019C3408}"/>
              </a:ext>
            </a:extLst>
          </p:cNvPr>
          <p:cNvSpPr>
            <a:spLocks noGrp="1"/>
          </p:cNvSpPr>
          <p:nvPr>
            <p:ph type="body" sz="quarter" idx="15"/>
          </p:nvPr>
        </p:nvSpPr>
        <p:spPr/>
        <p:txBody>
          <a:bodyPr/>
          <a:lstStyle/>
          <a:p>
            <a:r>
              <a:rPr lang="en-GB" dirty="0"/>
              <a:t>Questions</a:t>
            </a:r>
            <a:endParaRPr lang="nl-NL" dirty="0"/>
          </a:p>
        </p:txBody>
      </p:sp>
    </p:spTree>
    <p:extLst>
      <p:ext uri="{BB962C8B-B14F-4D97-AF65-F5344CB8AC3E}">
        <p14:creationId xmlns:p14="http://schemas.microsoft.com/office/powerpoint/2010/main" val="4147217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3943579"/>
          </a:xfrm>
        </p:spPr>
        <p:txBody>
          <a:bodyPr/>
          <a:lstStyle/>
          <a:p>
            <a:pPr marL="0" indent="0">
              <a:buNone/>
            </a:pPr>
            <a:r>
              <a:rPr lang="en-US" sz="3600" dirty="0"/>
              <a:t>What is the influence of the Dutch weather on the health of horses?</a:t>
            </a:r>
          </a:p>
          <a:p>
            <a:pPr marL="971477" lvl="1" indent="-514350">
              <a:buFont typeface="+mj-lt"/>
              <a:buAutoNum type="arabicPeriod"/>
            </a:pPr>
            <a:r>
              <a:rPr lang="en-US" dirty="0"/>
              <a:t>Does the temperature, barometric pressure and high amount of wind influence the occurrence of colic?</a:t>
            </a:r>
          </a:p>
          <a:p>
            <a:pPr marL="971477" lvl="1" indent="-514350">
              <a:buFont typeface="+mj-lt"/>
              <a:buAutoNum type="arabicPeriod"/>
            </a:pPr>
            <a:r>
              <a:rPr lang="en-US" dirty="0"/>
              <a:t>Is the development of laminitis dependent on stress in the grass, due to cold and drought?</a:t>
            </a:r>
          </a:p>
          <a:p>
            <a:pPr marL="971477" lvl="1" indent="-514350">
              <a:buFont typeface="+mj-lt"/>
              <a:buAutoNum type="arabicPeriod"/>
            </a:pPr>
            <a:r>
              <a:rPr lang="en-US" dirty="0"/>
              <a:t>Does hot, humid or cold weather worsen or induce respiratory disease?</a:t>
            </a:r>
          </a:p>
          <a:p>
            <a:pPr marL="971477" lvl="1" indent="-514350">
              <a:buFont typeface="+mj-lt"/>
              <a:buAutoNum type="arabicPeriod"/>
            </a:pPr>
            <a:r>
              <a:rPr lang="en-US" dirty="0"/>
              <a:t>Do skin diseases occur more in periods of heavy rainfall and high humidity?</a:t>
            </a:r>
          </a:p>
          <a:p>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20</a:t>
            </a:fld>
            <a:endParaRPr lang="en-US" dirty="0"/>
          </a:p>
        </p:txBody>
      </p:sp>
      <p:sp>
        <p:nvSpPr>
          <p:cNvPr id="11" name="Tijdelijke aanduiding voor tekst 2">
            <a:extLst>
              <a:ext uri="{FF2B5EF4-FFF2-40B4-BE49-F238E27FC236}">
                <a16:creationId xmlns:a16="http://schemas.microsoft.com/office/drawing/2014/main" id="{75CB261D-F01C-4653-AC8E-799CE147D506}"/>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2" name="Tijdelijke aanduiding voor tekst 3">
            <a:extLst>
              <a:ext uri="{FF2B5EF4-FFF2-40B4-BE49-F238E27FC236}">
                <a16:creationId xmlns:a16="http://schemas.microsoft.com/office/drawing/2014/main" id="{BFE67581-0100-43C1-B43D-BF4745386E20}"/>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3" name="Tijdelijke aanduiding voor tekst 4">
            <a:extLst>
              <a:ext uri="{FF2B5EF4-FFF2-40B4-BE49-F238E27FC236}">
                <a16:creationId xmlns:a16="http://schemas.microsoft.com/office/drawing/2014/main" id="{CB14B1B7-34C6-407C-B0CA-7E701EF65791}"/>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4" name="Tijdelijke aanduiding voor tekst 5">
            <a:extLst>
              <a:ext uri="{FF2B5EF4-FFF2-40B4-BE49-F238E27FC236}">
                <a16:creationId xmlns:a16="http://schemas.microsoft.com/office/drawing/2014/main" id="{D57BE43E-63B6-436A-8CCA-43B5507E1C70}"/>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
        <p:nvSpPr>
          <p:cNvPr id="15" name="Tijdelijke aanduiding voor tekst 6">
            <a:extLst>
              <a:ext uri="{FF2B5EF4-FFF2-40B4-BE49-F238E27FC236}">
                <a16:creationId xmlns:a16="http://schemas.microsoft.com/office/drawing/2014/main" id="{82DD9A3D-752F-4D9F-B6B1-D52F3920C2CB}"/>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2197606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37348"/>
            <a:ext cx="10515600" cy="814871"/>
          </a:xfrm>
        </p:spPr>
        <p:txBody>
          <a:bodyPr/>
          <a:lstStyle/>
          <a:p>
            <a:pPr marL="457127" lvl="1" indent="0">
              <a:buNone/>
            </a:pPr>
            <a:r>
              <a:rPr lang="en-US" dirty="0"/>
              <a:t>1. 	Does the temperature, barometric pressure and high amount of wind 	influence the occurrence of colic?</a:t>
            </a:r>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21</a:t>
            </a:fld>
            <a:endParaRPr lang="en-US" dirty="0"/>
          </a:p>
        </p:txBody>
      </p:sp>
      <p:pic>
        <p:nvPicPr>
          <p:cNvPr id="6" name="Afbeelding 5" descr="Afbeelding met tafel&#10;&#10;Automatisch gegenereerde beschrijving">
            <a:extLst>
              <a:ext uri="{FF2B5EF4-FFF2-40B4-BE49-F238E27FC236}">
                <a16:creationId xmlns:a16="http://schemas.microsoft.com/office/drawing/2014/main" id="{99139512-F6DF-4261-8670-DC01A354766F}"/>
              </a:ext>
            </a:extLst>
          </p:cNvPr>
          <p:cNvPicPr>
            <a:picLocks noChangeAspect="1"/>
          </p:cNvPicPr>
          <p:nvPr/>
        </p:nvPicPr>
        <p:blipFill>
          <a:blip r:embed="rId3"/>
          <a:stretch>
            <a:fillRect/>
          </a:stretch>
        </p:blipFill>
        <p:spPr>
          <a:xfrm>
            <a:off x="1253860" y="2640041"/>
            <a:ext cx="10532288" cy="2468057"/>
          </a:xfrm>
          <a:prstGeom prst="rect">
            <a:avLst/>
          </a:prstGeom>
        </p:spPr>
      </p:pic>
      <p:sp>
        <p:nvSpPr>
          <p:cNvPr id="15" name="Tijdelijke aanduiding voor tekst 3">
            <a:extLst>
              <a:ext uri="{FF2B5EF4-FFF2-40B4-BE49-F238E27FC236}">
                <a16:creationId xmlns:a16="http://schemas.microsoft.com/office/drawing/2014/main" id="{21281487-519E-4091-BF9E-F8A431E15358}"/>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6" name="Tijdelijke aanduiding voor tekst 4">
            <a:extLst>
              <a:ext uri="{FF2B5EF4-FFF2-40B4-BE49-F238E27FC236}">
                <a16:creationId xmlns:a16="http://schemas.microsoft.com/office/drawing/2014/main" id="{5D49C456-29D5-45F7-887F-366FF2534FB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24" name="Tijdelijke aanduiding voor tekst 6">
            <a:extLst>
              <a:ext uri="{FF2B5EF4-FFF2-40B4-BE49-F238E27FC236}">
                <a16:creationId xmlns:a16="http://schemas.microsoft.com/office/drawing/2014/main" id="{A061B2DF-CB8B-4CE9-AEDB-4C34747547C3}"/>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27" name="Tijdelijke aanduiding voor tekst 2">
            <a:extLst>
              <a:ext uri="{FF2B5EF4-FFF2-40B4-BE49-F238E27FC236}">
                <a16:creationId xmlns:a16="http://schemas.microsoft.com/office/drawing/2014/main" id="{AE5A3E5D-C74E-4C56-8CD3-2C9CE198D79E}"/>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8" name="Tijdelijke aanduiding voor tekst 5">
            <a:extLst>
              <a:ext uri="{FF2B5EF4-FFF2-40B4-BE49-F238E27FC236}">
                <a16:creationId xmlns:a16="http://schemas.microsoft.com/office/drawing/2014/main" id="{48811D19-4893-479F-BCD7-7A582DAD39F6}"/>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Tree>
    <p:extLst>
      <p:ext uri="{BB962C8B-B14F-4D97-AF65-F5344CB8AC3E}">
        <p14:creationId xmlns:p14="http://schemas.microsoft.com/office/powerpoint/2010/main" val="1205241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46092"/>
            <a:ext cx="10515600" cy="817850"/>
          </a:xfrm>
        </p:spPr>
        <p:txBody>
          <a:bodyPr/>
          <a:lstStyle/>
          <a:p>
            <a:pPr marL="457127" lvl="1" indent="0">
              <a:buNone/>
            </a:pPr>
            <a:r>
              <a:rPr lang="en-US" dirty="0"/>
              <a:t>2. 	Is the development of laminitis dependent on stress in the grass, due 	to cold and drought?</a:t>
            </a:r>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22</a:t>
            </a:fld>
            <a:endParaRPr lang="en-US" dirty="0"/>
          </a:p>
        </p:txBody>
      </p:sp>
      <p:pic>
        <p:nvPicPr>
          <p:cNvPr id="6" name="Afbeelding 5" descr="Afbeelding met tafel&#10;&#10;Automatisch gegenereerde beschrijving">
            <a:extLst>
              <a:ext uri="{FF2B5EF4-FFF2-40B4-BE49-F238E27FC236}">
                <a16:creationId xmlns:a16="http://schemas.microsoft.com/office/drawing/2014/main" id="{32A8A913-53CD-4650-B106-3C1181B49E69}"/>
              </a:ext>
            </a:extLst>
          </p:cNvPr>
          <p:cNvPicPr>
            <a:picLocks noChangeAspect="1"/>
          </p:cNvPicPr>
          <p:nvPr/>
        </p:nvPicPr>
        <p:blipFill>
          <a:blip r:embed="rId3"/>
          <a:stretch>
            <a:fillRect/>
          </a:stretch>
        </p:blipFill>
        <p:spPr>
          <a:xfrm>
            <a:off x="1258685" y="2660499"/>
            <a:ext cx="10525327" cy="1466667"/>
          </a:xfrm>
          <a:prstGeom prst="rect">
            <a:avLst/>
          </a:prstGeom>
        </p:spPr>
      </p:pic>
      <p:sp>
        <p:nvSpPr>
          <p:cNvPr id="15" name="Tijdelijke aanduiding voor tekst 3">
            <a:extLst>
              <a:ext uri="{FF2B5EF4-FFF2-40B4-BE49-F238E27FC236}">
                <a16:creationId xmlns:a16="http://schemas.microsoft.com/office/drawing/2014/main" id="{ED94FCE6-793A-442B-A5A7-42FDCE8B9FD7}"/>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6" name="Tijdelijke aanduiding voor tekst 4">
            <a:extLst>
              <a:ext uri="{FF2B5EF4-FFF2-40B4-BE49-F238E27FC236}">
                <a16:creationId xmlns:a16="http://schemas.microsoft.com/office/drawing/2014/main" id="{F75D6520-B19D-4307-B699-72508B71073A}"/>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24" name="Tijdelijke aanduiding voor tekst 6">
            <a:extLst>
              <a:ext uri="{FF2B5EF4-FFF2-40B4-BE49-F238E27FC236}">
                <a16:creationId xmlns:a16="http://schemas.microsoft.com/office/drawing/2014/main" id="{F8935E6F-F977-4137-A63D-93FF350F9EEC}"/>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25" name="Tijdelijke aanduiding voor tekst 2">
            <a:extLst>
              <a:ext uri="{FF2B5EF4-FFF2-40B4-BE49-F238E27FC236}">
                <a16:creationId xmlns:a16="http://schemas.microsoft.com/office/drawing/2014/main" id="{857B9D7B-2088-41CE-B5AC-7E9CE4FBA94C}"/>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6" name="Tijdelijke aanduiding voor tekst 5">
            <a:extLst>
              <a:ext uri="{FF2B5EF4-FFF2-40B4-BE49-F238E27FC236}">
                <a16:creationId xmlns:a16="http://schemas.microsoft.com/office/drawing/2014/main" id="{E6670CB8-9935-46D0-AAC7-3AE139D46971}"/>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Tree>
    <p:extLst>
      <p:ext uri="{BB962C8B-B14F-4D97-AF65-F5344CB8AC3E}">
        <p14:creationId xmlns:p14="http://schemas.microsoft.com/office/powerpoint/2010/main" val="2658000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46091"/>
            <a:ext cx="10515600" cy="817851"/>
          </a:xfrm>
        </p:spPr>
        <p:txBody>
          <a:bodyPr/>
          <a:lstStyle/>
          <a:p>
            <a:pPr marL="457127" lvl="1" indent="0">
              <a:buNone/>
            </a:pPr>
            <a:r>
              <a:rPr lang="en-US" dirty="0"/>
              <a:t>3. 	Does hot, humid or cold weather worsen or induce respiratory 	disease?</a:t>
            </a:r>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23</a:t>
            </a:fld>
            <a:endParaRPr lang="en-US" dirty="0"/>
          </a:p>
        </p:txBody>
      </p:sp>
      <p:pic>
        <p:nvPicPr>
          <p:cNvPr id="6" name="Afbeelding 5" descr="Afbeelding met tafel&#10;&#10;Automatisch gegenereerde beschrijving">
            <a:extLst>
              <a:ext uri="{FF2B5EF4-FFF2-40B4-BE49-F238E27FC236}">
                <a16:creationId xmlns:a16="http://schemas.microsoft.com/office/drawing/2014/main" id="{971E6F1A-27DF-4F3E-96AE-F5DE8B88F4C4}"/>
              </a:ext>
            </a:extLst>
          </p:cNvPr>
          <p:cNvPicPr>
            <a:picLocks noChangeAspect="1"/>
          </p:cNvPicPr>
          <p:nvPr/>
        </p:nvPicPr>
        <p:blipFill>
          <a:blip r:embed="rId3"/>
          <a:stretch>
            <a:fillRect/>
          </a:stretch>
        </p:blipFill>
        <p:spPr>
          <a:xfrm>
            <a:off x="1252088" y="2660497"/>
            <a:ext cx="10529095" cy="1479453"/>
          </a:xfrm>
          <a:prstGeom prst="rect">
            <a:avLst/>
          </a:prstGeom>
        </p:spPr>
      </p:pic>
      <p:sp>
        <p:nvSpPr>
          <p:cNvPr id="15" name="Tijdelijke aanduiding voor tekst 3">
            <a:extLst>
              <a:ext uri="{FF2B5EF4-FFF2-40B4-BE49-F238E27FC236}">
                <a16:creationId xmlns:a16="http://schemas.microsoft.com/office/drawing/2014/main" id="{87CAE71D-06C4-44C6-8826-450AB22E14F4}"/>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6" name="Tijdelijke aanduiding voor tekst 4">
            <a:extLst>
              <a:ext uri="{FF2B5EF4-FFF2-40B4-BE49-F238E27FC236}">
                <a16:creationId xmlns:a16="http://schemas.microsoft.com/office/drawing/2014/main" id="{ED458DE0-5C8D-4CC5-8B4A-0A1A5DF97053}"/>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24" name="Tijdelijke aanduiding voor tekst 6">
            <a:extLst>
              <a:ext uri="{FF2B5EF4-FFF2-40B4-BE49-F238E27FC236}">
                <a16:creationId xmlns:a16="http://schemas.microsoft.com/office/drawing/2014/main" id="{ABB4EA8F-FD61-4E1C-8548-4C5AD3D3AB4E}"/>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25" name="Tijdelijke aanduiding voor tekst 2">
            <a:extLst>
              <a:ext uri="{FF2B5EF4-FFF2-40B4-BE49-F238E27FC236}">
                <a16:creationId xmlns:a16="http://schemas.microsoft.com/office/drawing/2014/main" id="{FF3E955F-C49B-41A8-9873-CA696ED99F43}"/>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6" name="Tijdelijke aanduiding voor tekst 5">
            <a:extLst>
              <a:ext uri="{FF2B5EF4-FFF2-40B4-BE49-F238E27FC236}">
                <a16:creationId xmlns:a16="http://schemas.microsoft.com/office/drawing/2014/main" id="{BE62B877-6AA0-42B6-ACBB-94CAAFC239D5}"/>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Tree>
    <p:extLst>
      <p:ext uri="{BB962C8B-B14F-4D97-AF65-F5344CB8AC3E}">
        <p14:creationId xmlns:p14="http://schemas.microsoft.com/office/powerpoint/2010/main" val="1786431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36855"/>
            <a:ext cx="10515600" cy="827088"/>
          </a:xfrm>
        </p:spPr>
        <p:txBody>
          <a:bodyPr/>
          <a:lstStyle/>
          <a:p>
            <a:pPr marL="457127" lvl="1" indent="0">
              <a:buNone/>
            </a:pPr>
            <a:r>
              <a:rPr lang="en-US" dirty="0"/>
              <a:t>4. 	Do skin diseases occur more in periods of heavy rainfall and high 	humidity?</a:t>
            </a:r>
          </a:p>
          <a:p>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24</a:t>
            </a:fld>
            <a:endParaRPr lang="en-US" dirty="0"/>
          </a:p>
        </p:txBody>
      </p:sp>
      <p:pic>
        <p:nvPicPr>
          <p:cNvPr id="6" name="Afbeelding 5">
            <a:extLst>
              <a:ext uri="{FF2B5EF4-FFF2-40B4-BE49-F238E27FC236}">
                <a16:creationId xmlns:a16="http://schemas.microsoft.com/office/drawing/2014/main" id="{7C179526-7CBC-40A9-9050-54914EC5ACB6}"/>
              </a:ext>
            </a:extLst>
          </p:cNvPr>
          <p:cNvPicPr>
            <a:picLocks noChangeAspect="1"/>
          </p:cNvPicPr>
          <p:nvPr/>
        </p:nvPicPr>
        <p:blipFill>
          <a:blip r:embed="rId3"/>
          <a:stretch>
            <a:fillRect/>
          </a:stretch>
        </p:blipFill>
        <p:spPr>
          <a:xfrm>
            <a:off x="1250634" y="2666350"/>
            <a:ext cx="10530549" cy="1302165"/>
          </a:xfrm>
          <a:prstGeom prst="rect">
            <a:avLst/>
          </a:prstGeom>
        </p:spPr>
      </p:pic>
      <p:sp>
        <p:nvSpPr>
          <p:cNvPr id="14" name="Tijdelijke aanduiding voor tekst 2">
            <a:extLst>
              <a:ext uri="{FF2B5EF4-FFF2-40B4-BE49-F238E27FC236}">
                <a16:creationId xmlns:a16="http://schemas.microsoft.com/office/drawing/2014/main" id="{7DE229EC-E59D-4D3E-B8AF-7F67E07E398F}"/>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5" name="Tijdelijke aanduiding voor tekst 3">
            <a:extLst>
              <a:ext uri="{FF2B5EF4-FFF2-40B4-BE49-F238E27FC236}">
                <a16:creationId xmlns:a16="http://schemas.microsoft.com/office/drawing/2014/main" id="{D80239FF-152B-48D1-9918-7A3B0AAA7054}"/>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6" name="Tijdelijke aanduiding voor tekst 4">
            <a:extLst>
              <a:ext uri="{FF2B5EF4-FFF2-40B4-BE49-F238E27FC236}">
                <a16:creationId xmlns:a16="http://schemas.microsoft.com/office/drawing/2014/main" id="{E4650167-DEFC-40DF-8FA7-1815D7481F8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7" name="Tijdelijke aanduiding voor tekst 5">
            <a:extLst>
              <a:ext uri="{FF2B5EF4-FFF2-40B4-BE49-F238E27FC236}">
                <a16:creationId xmlns:a16="http://schemas.microsoft.com/office/drawing/2014/main" id="{19B88CDB-CFD7-49AD-BCA4-B36765696648}"/>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
        <p:nvSpPr>
          <p:cNvPr id="24" name="Tijdelijke aanduiding voor tekst 6">
            <a:extLst>
              <a:ext uri="{FF2B5EF4-FFF2-40B4-BE49-F238E27FC236}">
                <a16:creationId xmlns:a16="http://schemas.microsoft.com/office/drawing/2014/main" id="{B91FBB6F-ACFB-4DF3-ABB5-B48B4F912E6E}"/>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911950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3943579"/>
          </a:xfrm>
        </p:spPr>
        <p:txBody>
          <a:bodyPr/>
          <a:lstStyle/>
          <a:p>
            <a:pPr marL="0" indent="0">
              <a:buNone/>
            </a:pPr>
            <a:r>
              <a:rPr lang="en-US" sz="3600" dirty="0"/>
              <a:t>What is the influence of the Dutch weather on the health of horses?</a:t>
            </a:r>
          </a:p>
          <a:p>
            <a:pPr marL="971477" lvl="1" indent="-514350">
              <a:buFont typeface="+mj-lt"/>
              <a:buAutoNum type="arabicPeriod"/>
            </a:pPr>
            <a:r>
              <a:rPr lang="en-US" dirty="0"/>
              <a:t>Does the temperature, barometric pressure and high amount of wind influence the occurrence of colic?</a:t>
            </a:r>
          </a:p>
          <a:p>
            <a:pPr marL="971477" lvl="1" indent="-514350">
              <a:buFont typeface="+mj-lt"/>
              <a:buAutoNum type="arabicPeriod"/>
            </a:pPr>
            <a:r>
              <a:rPr lang="en-US" dirty="0"/>
              <a:t>Is the development of laminitis dependent on stress in the grass, due to cold and drought?</a:t>
            </a:r>
          </a:p>
          <a:p>
            <a:pPr marL="971477" lvl="1" indent="-514350">
              <a:buFont typeface="+mj-lt"/>
              <a:buAutoNum type="arabicPeriod"/>
            </a:pPr>
            <a:r>
              <a:rPr lang="en-US" dirty="0"/>
              <a:t>Does hot, humid or cold weather worsen or induce respiratory disease?</a:t>
            </a:r>
          </a:p>
          <a:p>
            <a:pPr marL="971477" lvl="1" indent="-514350">
              <a:buFont typeface="+mj-lt"/>
              <a:buAutoNum type="arabicPeriod"/>
            </a:pPr>
            <a:r>
              <a:rPr lang="en-US" dirty="0"/>
              <a:t>Do skin diseases occur more in periods of heavy rainfall and high humidity?</a:t>
            </a:r>
          </a:p>
          <a:p>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25</a:t>
            </a:fld>
            <a:endParaRPr lang="en-US" dirty="0"/>
          </a:p>
        </p:txBody>
      </p:sp>
      <p:sp>
        <p:nvSpPr>
          <p:cNvPr id="11" name="Tijdelijke aanduiding voor tekst 2">
            <a:extLst>
              <a:ext uri="{FF2B5EF4-FFF2-40B4-BE49-F238E27FC236}">
                <a16:creationId xmlns:a16="http://schemas.microsoft.com/office/drawing/2014/main" id="{75CB261D-F01C-4653-AC8E-799CE147D506}"/>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2" name="Tijdelijke aanduiding voor tekst 3">
            <a:extLst>
              <a:ext uri="{FF2B5EF4-FFF2-40B4-BE49-F238E27FC236}">
                <a16:creationId xmlns:a16="http://schemas.microsoft.com/office/drawing/2014/main" id="{BFE67581-0100-43C1-B43D-BF4745386E20}"/>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3" name="Tijdelijke aanduiding voor tekst 4">
            <a:extLst>
              <a:ext uri="{FF2B5EF4-FFF2-40B4-BE49-F238E27FC236}">
                <a16:creationId xmlns:a16="http://schemas.microsoft.com/office/drawing/2014/main" id="{CB14B1B7-34C6-407C-B0CA-7E701EF65791}"/>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4" name="Tijdelijke aanduiding voor tekst 5">
            <a:extLst>
              <a:ext uri="{FF2B5EF4-FFF2-40B4-BE49-F238E27FC236}">
                <a16:creationId xmlns:a16="http://schemas.microsoft.com/office/drawing/2014/main" id="{D57BE43E-63B6-436A-8CCA-43B5507E1C70}"/>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
        <p:nvSpPr>
          <p:cNvPr id="15" name="Tijdelijke aanduiding voor tekst 6">
            <a:extLst>
              <a:ext uri="{FF2B5EF4-FFF2-40B4-BE49-F238E27FC236}">
                <a16:creationId xmlns:a16="http://schemas.microsoft.com/office/drawing/2014/main" id="{82DD9A3D-752F-4D9F-B6B1-D52F3920C2CB}"/>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1390993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5"/>
            <a:ext cx="10515600" cy="624689"/>
          </a:xfrm>
        </p:spPr>
        <p:txBody>
          <a:bodyPr/>
          <a:lstStyle/>
          <a:p>
            <a:r>
              <a:rPr lang="en-GB" dirty="0"/>
              <a:t>Answer to Second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3245982"/>
          </a:xfrm>
        </p:spPr>
        <p:txBody>
          <a:bodyPr/>
          <a:lstStyle/>
          <a:p>
            <a:pPr marL="0" indent="0">
              <a:buNone/>
            </a:pPr>
            <a:r>
              <a:rPr lang="en-US" sz="3600" dirty="0"/>
              <a:t>To what extent can the Dutch weather be used to predict the occurrence of ...</a:t>
            </a:r>
            <a:endParaRPr lang="en-US" dirty="0"/>
          </a:p>
          <a:p>
            <a:pPr marL="971477" lvl="1" indent="-514350">
              <a:buFont typeface="+mj-lt"/>
              <a:buAutoNum type="alphaLcPeriod"/>
            </a:pPr>
            <a:r>
              <a:rPr lang="en-US" sz="3600" dirty="0"/>
              <a:t>… colic ?                                70.1% accurate</a:t>
            </a:r>
          </a:p>
          <a:p>
            <a:pPr marL="971477" lvl="1" indent="-514350">
              <a:buFont typeface="+mj-lt"/>
              <a:buAutoNum type="alphaLcPeriod"/>
            </a:pPr>
            <a:r>
              <a:rPr lang="en-US" sz="3600" dirty="0"/>
              <a:t>… laminitis?				    65.2% accurate</a:t>
            </a:r>
          </a:p>
          <a:p>
            <a:pPr marL="971477" lvl="1" indent="-514350">
              <a:buFont typeface="+mj-lt"/>
              <a:buAutoNum type="alphaLcPeriod"/>
            </a:pPr>
            <a:r>
              <a:rPr lang="en-US" sz="3600" dirty="0"/>
              <a:t>… respiratory disease?	    79.8% accurate</a:t>
            </a:r>
          </a:p>
          <a:p>
            <a:pPr marL="971477" lvl="1" indent="-514350">
              <a:buFont typeface="+mj-lt"/>
              <a:buAutoNum type="alphaLcPeriod"/>
            </a:pPr>
            <a:r>
              <a:rPr lang="en-US" sz="3600" dirty="0"/>
              <a:t>… skin disease?			    74.2% accurate</a:t>
            </a:r>
            <a:endParaRPr lang="nl-NL" sz="3600"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26</a:t>
            </a:fld>
            <a:endParaRPr lang="en-US" dirty="0"/>
          </a:p>
        </p:txBody>
      </p:sp>
      <p:sp>
        <p:nvSpPr>
          <p:cNvPr id="12" name="Tijdelijke aanduiding voor tekst 3">
            <a:extLst>
              <a:ext uri="{FF2B5EF4-FFF2-40B4-BE49-F238E27FC236}">
                <a16:creationId xmlns:a16="http://schemas.microsoft.com/office/drawing/2014/main" id="{20057552-DB09-45BF-ADEE-06542CCD7DAD}"/>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3" name="Tijdelijke aanduiding voor tekst 4">
            <a:extLst>
              <a:ext uri="{FF2B5EF4-FFF2-40B4-BE49-F238E27FC236}">
                <a16:creationId xmlns:a16="http://schemas.microsoft.com/office/drawing/2014/main" id="{930C7952-E948-4E0E-B1A8-10B977667346}"/>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5" name="Tijdelijke aanduiding voor tekst 6">
            <a:extLst>
              <a:ext uri="{FF2B5EF4-FFF2-40B4-BE49-F238E27FC236}">
                <a16:creationId xmlns:a16="http://schemas.microsoft.com/office/drawing/2014/main" id="{02BF1462-852E-4063-85B5-C884525A17B0}"/>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16" name="Tijdelijke aanduiding voor tekst 2">
            <a:extLst>
              <a:ext uri="{FF2B5EF4-FFF2-40B4-BE49-F238E27FC236}">
                <a16:creationId xmlns:a16="http://schemas.microsoft.com/office/drawing/2014/main" id="{F7EDE5E5-5588-4701-87FC-4D08E4180B84}"/>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7" name="Tijdelijke aanduiding voor tekst 5">
            <a:extLst>
              <a:ext uri="{FF2B5EF4-FFF2-40B4-BE49-F238E27FC236}">
                <a16:creationId xmlns:a16="http://schemas.microsoft.com/office/drawing/2014/main" id="{213B7BB5-5CB6-44CE-93F1-05A8612F3F5B}"/>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Tree>
    <p:extLst>
      <p:ext uri="{BB962C8B-B14F-4D97-AF65-F5344CB8AC3E}">
        <p14:creationId xmlns:p14="http://schemas.microsoft.com/office/powerpoint/2010/main" val="2983209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2DB19DBA-C613-4121-BBFC-A3DADD2D6310}"/>
              </a:ext>
            </a:extLst>
          </p:cNvPr>
          <p:cNvSpPr>
            <a:spLocks noGrp="1"/>
          </p:cNvSpPr>
          <p:nvPr>
            <p:ph type="sldNum" sz="quarter" idx="10"/>
          </p:nvPr>
        </p:nvSpPr>
        <p:spPr/>
        <p:txBody>
          <a:bodyPr/>
          <a:lstStyle/>
          <a:p>
            <a:fld id="{6586D83B-F5E2-6149-B7DD-0F6F1BA75908}" type="slidenum">
              <a:rPr lang="en-US" smtClean="0"/>
              <a:pPr/>
              <a:t>27</a:t>
            </a:fld>
            <a:endParaRPr lang="en-US" dirty="0"/>
          </a:p>
        </p:txBody>
      </p:sp>
      <p:sp>
        <p:nvSpPr>
          <p:cNvPr id="4" name="Titel 3">
            <a:extLst>
              <a:ext uri="{FF2B5EF4-FFF2-40B4-BE49-F238E27FC236}">
                <a16:creationId xmlns:a16="http://schemas.microsoft.com/office/drawing/2014/main" id="{0843F66C-B056-41C5-8E46-B90836987426}"/>
              </a:ext>
            </a:extLst>
          </p:cNvPr>
          <p:cNvSpPr>
            <a:spLocks noGrp="1"/>
          </p:cNvSpPr>
          <p:nvPr>
            <p:ph type="title"/>
          </p:nvPr>
        </p:nvSpPr>
        <p:spPr/>
        <p:txBody>
          <a:bodyPr/>
          <a:lstStyle/>
          <a:p>
            <a:r>
              <a:rPr lang="en-GB" dirty="0"/>
              <a:t>Questions?</a:t>
            </a:r>
            <a:endParaRPr lang="nl-NL" dirty="0"/>
          </a:p>
        </p:txBody>
      </p:sp>
      <p:sp>
        <p:nvSpPr>
          <p:cNvPr id="5" name="Tijdelijke aanduiding voor tekst 2">
            <a:extLst>
              <a:ext uri="{FF2B5EF4-FFF2-40B4-BE49-F238E27FC236}">
                <a16:creationId xmlns:a16="http://schemas.microsoft.com/office/drawing/2014/main" id="{8255350E-B63E-44C6-A536-C498E485130C}"/>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Motivation &amp; Background</a:t>
            </a:r>
            <a:endParaRPr lang="nl-NL" sz="2000" dirty="0">
              <a:solidFill>
                <a:schemeClr val="bg1"/>
              </a:solidFill>
            </a:endParaRPr>
          </a:p>
        </p:txBody>
      </p:sp>
      <p:sp>
        <p:nvSpPr>
          <p:cNvPr id="6" name="Tijdelijke aanduiding voor tekst 3">
            <a:extLst>
              <a:ext uri="{FF2B5EF4-FFF2-40B4-BE49-F238E27FC236}">
                <a16:creationId xmlns:a16="http://schemas.microsoft.com/office/drawing/2014/main" id="{95DCDABB-CD45-4BF4-A2CD-7100A3A9AB0E}"/>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Research Questions</a:t>
            </a:r>
            <a:endParaRPr lang="nl-NL" sz="2000" dirty="0">
              <a:solidFill>
                <a:schemeClr val="bg1"/>
              </a:solidFill>
            </a:endParaRPr>
          </a:p>
        </p:txBody>
      </p:sp>
      <p:sp>
        <p:nvSpPr>
          <p:cNvPr id="7" name="Tijdelijke aanduiding voor tekst 4">
            <a:extLst>
              <a:ext uri="{FF2B5EF4-FFF2-40B4-BE49-F238E27FC236}">
                <a16:creationId xmlns:a16="http://schemas.microsoft.com/office/drawing/2014/main" id="{662319F4-CADD-4703-8C84-5109A80F3F69}"/>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Methodology</a:t>
            </a:r>
            <a:r>
              <a:rPr lang="nl-NL" sz="2000" dirty="0">
                <a:solidFill>
                  <a:schemeClr val="bg1"/>
                </a:solidFill>
              </a:rPr>
              <a:t> &amp; </a:t>
            </a:r>
            <a:r>
              <a:rPr lang="en-GB" sz="2000" dirty="0">
                <a:solidFill>
                  <a:schemeClr val="bg1"/>
                </a:solidFill>
              </a:rPr>
              <a:t>Results</a:t>
            </a:r>
          </a:p>
        </p:txBody>
      </p:sp>
      <p:sp>
        <p:nvSpPr>
          <p:cNvPr id="8" name="Tijdelijke aanduiding voor tekst 5">
            <a:extLst>
              <a:ext uri="{FF2B5EF4-FFF2-40B4-BE49-F238E27FC236}">
                <a16:creationId xmlns:a16="http://schemas.microsoft.com/office/drawing/2014/main" id="{6A13AEE6-E82C-4A77-83B4-A8C6C080EB64}"/>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Conclusion</a:t>
            </a:r>
            <a:endParaRPr lang="nl-NL" sz="2000" dirty="0">
              <a:solidFill>
                <a:schemeClr val="bg1"/>
              </a:solidFill>
            </a:endParaRPr>
          </a:p>
        </p:txBody>
      </p:sp>
      <p:sp>
        <p:nvSpPr>
          <p:cNvPr id="9" name="Tijdelijke aanduiding voor tekst 6">
            <a:extLst>
              <a:ext uri="{FF2B5EF4-FFF2-40B4-BE49-F238E27FC236}">
                <a16:creationId xmlns:a16="http://schemas.microsoft.com/office/drawing/2014/main" id="{DEB7375E-61B3-461D-9481-3ED7F8B821D8}"/>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Questions</a:t>
            </a:r>
            <a:endParaRPr lang="nl-NL" sz="2000" dirty="0">
              <a:solidFill>
                <a:srgbClr val="469BC0"/>
              </a:solidFill>
            </a:endParaRPr>
          </a:p>
        </p:txBody>
      </p:sp>
    </p:spTree>
    <p:extLst>
      <p:ext uri="{BB962C8B-B14F-4D97-AF65-F5344CB8AC3E}">
        <p14:creationId xmlns:p14="http://schemas.microsoft.com/office/powerpoint/2010/main" val="3836368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3EA3EA-1260-4888-9C2A-8373121C138A}"/>
              </a:ext>
            </a:extLst>
          </p:cNvPr>
          <p:cNvSpPr>
            <a:spLocks noGrp="1"/>
          </p:cNvSpPr>
          <p:nvPr>
            <p:ph type="title"/>
          </p:nvPr>
        </p:nvSpPr>
        <p:spPr>
          <a:xfrm>
            <a:off x="1265583" y="365126"/>
            <a:ext cx="10515600" cy="615950"/>
          </a:xfrm>
        </p:spPr>
        <p:txBody>
          <a:bodyPr/>
          <a:lstStyle/>
          <a:p>
            <a:r>
              <a:rPr lang="en-GB" dirty="0"/>
              <a:t>Questions</a:t>
            </a:r>
            <a:endParaRPr lang="nl-NL" dirty="0"/>
          </a:p>
        </p:txBody>
      </p:sp>
      <p:sp>
        <p:nvSpPr>
          <p:cNvPr id="4" name="Tijdelijke aanduiding voor dianummer 3">
            <a:extLst>
              <a:ext uri="{FF2B5EF4-FFF2-40B4-BE49-F238E27FC236}">
                <a16:creationId xmlns:a16="http://schemas.microsoft.com/office/drawing/2014/main" id="{6FF14C02-7C30-4DBF-8700-898DB694AC9A}"/>
              </a:ext>
            </a:extLst>
          </p:cNvPr>
          <p:cNvSpPr>
            <a:spLocks noGrp="1"/>
          </p:cNvSpPr>
          <p:nvPr>
            <p:ph type="sldNum" sz="quarter" idx="10"/>
          </p:nvPr>
        </p:nvSpPr>
        <p:spPr/>
        <p:txBody>
          <a:bodyPr/>
          <a:lstStyle/>
          <a:p>
            <a:fld id="{6586D83B-F5E2-6149-B7DD-0F6F1BA75908}" type="slidenum">
              <a:rPr lang="en-US" smtClean="0"/>
              <a:pPr/>
              <a:t>28</a:t>
            </a:fld>
            <a:endParaRPr lang="en-US" dirty="0"/>
          </a:p>
        </p:txBody>
      </p:sp>
      <p:pic>
        <p:nvPicPr>
          <p:cNvPr id="12" name="Afbeelding 11">
            <a:extLst>
              <a:ext uri="{FF2B5EF4-FFF2-40B4-BE49-F238E27FC236}">
                <a16:creationId xmlns:a16="http://schemas.microsoft.com/office/drawing/2014/main" id="{7F9EF3CD-A97B-4BF1-B9AC-AF6CE50AA330}"/>
              </a:ext>
            </a:extLst>
          </p:cNvPr>
          <p:cNvPicPr>
            <a:picLocks noChangeAspect="1"/>
          </p:cNvPicPr>
          <p:nvPr/>
        </p:nvPicPr>
        <p:blipFill>
          <a:blip r:embed="rId3"/>
          <a:stretch>
            <a:fillRect/>
          </a:stretch>
        </p:blipFill>
        <p:spPr>
          <a:xfrm>
            <a:off x="1259494" y="1832460"/>
            <a:ext cx="10515600" cy="4092459"/>
          </a:xfrm>
          <a:prstGeom prst="rect">
            <a:avLst/>
          </a:prstGeom>
        </p:spPr>
      </p:pic>
      <p:sp>
        <p:nvSpPr>
          <p:cNvPr id="5" name="Tijdelijke aanduiding voor tekst 3">
            <a:extLst>
              <a:ext uri="{FF2B5EF4-FFF2-40B4-BE49-F238E27FC236}">
                <a16:creationId xmlns:a16="http://schemas.microsoft.com/office/drawing/2014/main" id="{B138917D-20BF-411B-AC72-3EAC6803F979}"/>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6" name="Tijdelijke aanduiding voor tekst 5">
            <a:extLst>
              <a:ext uri="{FF2B5EF4-FFF2-40B4-BE49-F238E27FC236}">
                <a16:creationId xmlns:a16="http://schemas.microsoft.com/office/drawing/2014/main" id="{0F3C0A8D-42F5-463D-B544-66E4532609E7}"/>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7" name="Tijdelijke aanduiding voor tekst 6">
            <a:extLst>
              <a:ext uri="{FF2B5EF4-FFF2-40B4-BE49-F238E27FC236}">
                <a16:creationId xmlns:a16="http://schemas.microsoft.com/office/drawing/2014/main" id="{0BB4B92E-C6DA-48C6-A337-D695F4FEDBA3}"/>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Questions</a:t>
            </a:r>
            <a:endParaRPr lang="nl-NL" sz="2000" dirty="0">
              <a:solidFill>
                <a:srgbClr val="469BC0"/>
              </a:solidFill>
            </a:endParaRPr>
          </a:p>
        </p:txBody>
      </p:sp>
      <p:sp>
        <p:nvSpPr>
          <p:cNvPr id="8" name="Tijdelijke aanduiding voor tekst 2">
            <a:extLst>
              <a:ext uri="{FF2B5EF4-FFF2-40B4-BE49-F238E27FC236}">
                <a16:creationId xmlns:a16="http://schemas.microsoft.com/office/drawing/2014/main" id="{CB505CEB-0EFD-4BCB-9D1D-7DD8BFB07FEF}"/>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9" name="Tijdelijke aanduiding voor tekst 4">
            <a:extLst>
              <a:ext uri="{FF2B5EF4-FFF2-40B4-BE49-F238E27FC236}">
                <a16:creationId xmlns:a16="http://schemas.microsoft.com/office/drawing/2014/main" id="{2CBE979F-6B31-42AD-A71D-3C99CBBFE089}"/>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Tree>
    <p:extLst>
      <p:ext uri="{BB962C8B-B14F-4D97-AF65-F5344CB8AC3E}">
        <p14:creationId xmlns:p14="http://schemas.microsoft.com/office/powerpoint/2010/main" val="3291607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9E4096-9CFE-4844-8AD5-4C68CD29AE01}"/>
              </a:ext>
            </a:extLst>
          </p:cNvPr>
          <p:cNvSpPr>
            <a:spLocks noGrp="1"/>
          </p:cNvSpPr>
          <p:nvPr>
            <p:ph type="title"/>
          </p:nvPr>
        </p:nvSpPr>
        <p:spPr>
          <a:xfrm>
            <a:off x="1265583" y="365125"/>
            <a:ext cx="10515600" cy="615949"/>
          </a:xfrm>
        </p:spPr>
        <p:txBody>
          <a:bodyPr>
            <a:normAutofit fontScale="90000"/>
          </a:bodyPr>
          <a:lstStyle/>
          <a:p>
            <a:r>
              <a:rPr lang="en-GB" sz="4900" dirty="0"/>
              <a:t>Questions</a:t>
            </a:r>
            <a:endParaRPr lang="nl-NL" dirty="0"/>
          </a:p>
        </p:txBody>
      </p:sp>
      <p:sp>
        <p:nvSpPr>
          <p:cNvPr id="5" name="Tijdelijke aanduiding voor dianummer 4">
            <a:extLst>
              <a:ext uri="{FF2B5EF4-FFF2-40B4-BE49-F238E27FC236}">
                <a16:creationId xmlns:a16="http://schemas.microsoft.com/office/drawing/2014/main" id="{6AB1AFFC-AAD4-4F2A-9A5E-161857191D2F}"/>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29</a:t>
            </a:fld>
            <a:endParaRPr lang="en-US"/>
          </a:p>
        </p:txBody>
      </p:sp>
      <p:sp>
        <p:nvSpPr>
          <p:cNvPr id="11" name="Tijdelijke aanduiding voor tekst 3">
            <a:extLst>
              <a:ext uri="{FF2B5EF4-FFF2-40B4-BE49-F238E27FC236}">
                <a16:creationId xmlns:a16="http://schemas.microsoft.com/office/drawing/2014/main" id="{D0D69333-C39A-4E75-8160-7C61330BF5F9}"/>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3" name="Tijdelijke aanduiding voor tekst 5">
            <a:extLst>
              <a:ext uri="{FF2B5EF4-FFF2-40B4-BE49-F238E27FC236}">
                <a16:creationId xmlns:a16="http://schemas.microsoft.com/office/drawing/2014/main" id="{E2B76EE2-2137-4E09-841B-93A9CD9C7A79}"/>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4" name="Tijdelijke aanduiding voor tekst 6">
            <a:extLst>
              <a:ext uri="{FF2B5EF4-FFF2-40B4-BE49-F238E27FC236}">
                <a16:creationId xmlns:a16="http://schemas.microsoft.com/office/drawing/2014/main" id="{02306181-FFD5-496C-AB17-4AD4E661B2C3}"/>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Questions</a:t>
            </a:r>
            <a:endParaRPr lang="nl-NL" sz="2000" dirty="0">
              <a:solidFill>
                <a:srgbClr val="469BC0"/>
              </a:solidFill>
            </a:endParaRPr>
          </a:p>
        </p:txBody>
      </p:sp>
      <p:sp>
        <p:nvSpPr>
          <p:cNvPr id="15" name="Tijdelijke aanduiding voor tekst 2">
            <a:extLst>
              <a:ext uri="{FF2B5EF4-FFF2-40B4-BE49-F238E27FC236}">
                <a16:creationId xmlns:a16="http://schemas.microsoft.com/office/drawing/2014/main" id="{28B11E73-BF77-4236-951C-D0C8A7974811}"/>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6" name="Tijdelijke aanduiding voor tekst 4">
            <a:extLst>
              <a:ext uri="{FF2B5EF4-FFF2-40B4-BE49-F238E27FC236}">
                <a16:creationId xmlns:a16="http://schemas.microsoft.com/office/drawing/2014/main" id="{5E292FE7-C38F-4F9C-B001-4B5DFF7A81F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pic>
        <p:nvPicPr>
          <p:cNvPr id="8" name="Tijdelijke aanduiding voor inhoud 7">
            <a:extLst>
              <a:ext uri="{FF2B5EF4-FFF2-40B4-BE49-F238E27FC236}">
                <a16:creationId xmlns:a16="http://schemas.microsoft.com/office/drawing/2014/main" id="{486BC70B-9376-455C-B535-DEAAF9437F32}"/>
              </a:ext>
            </a:extLst>
          </p:cNvPr>
          <p:cNvPicPr>
            <a:picLocks noGrp="1" noChangeAspect="1"/>
          </p:cNvPicPr>
          <p:nvPr>
            <p:ph sz="half" idx="1"/>
          </p:nvPr>
        </p:nvPicPr>
        <p:blipFill>
          <a:blip r:embed="rId3"/>
          <a:stretch>
            <a:fillRect/>
          </a:stretch>
        </p:blipFill>
        <p:spPr>
          <a:xfrm>
            <a:off x="4221811" y="1825625"/>
            <a:ext cx="4602453" cy="4105275"/>
          </a:xfrm>
        </p:spPr>
      </p:pic>
    </p:spTree>
    <p:extLst>
      <p:ext uri="{BB962C8B-B14F-4D97-AF65-F5344CB8AC3E}">
        <p14:creationId xmlns:p14="http://schemas.microsoft.com/office/powerpoint/2010/main" val="4243368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3C2EEB8E-017D-4FEF-9F8E-157116766261}"/>
              </a:ext>
            </a:extLst>
          </p:cNvPr>
          <p:cNvSpPr>
            <a:spLocks noGrp="1"/>
          </p:cNvSpPr>
          <p:nvPr>
            <p:ph type="subTitle" idx="1"/>
          </p:nvPr>
        </p:nvSpPr>
        <p:spPr/>
        <p:txBody>
          <a:bodyPr/>
          <a:lstStyle/>
          <a:p>
            <a:r>
              <a:rPr lang="en-GB" dirty="0"/>
              <a:t>1.</a:t>
            </a:r>
            <a:endParaRPr lang="nl-NL" dirty="0"/>
          </a:p>
        </p:txBody>
      </p:sp>
      <p:sp>
        <p:nvSpPr>
          <p:cNvPr id="3" name="Tijdelijke aanduiding voor dianummer 2">
            <a:extLst>
              <a:ext uri="{FF2B5EF4-FFF2-40B4-BE49-F238E27FC236}">
                <a16:creationId xmlns:a16="http://schemas.microsoft.com/office/drawing/2014/main" id="{D48A3EC7-0FCB-4C3B-AA7C-4053E7668B34}"/>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3</a:t>
            </a:fld>
            <a:endParaRPr lang="en-US" dirty="0"/>
          </a:p>
        </p:txBody>
      </p:sp>
      <p:sp>
        <p:nvSpPr>
          <p:cNvPr id="4" name="Titel 3">
            <a:extLst>
              <a:ext uri="{FF2B5EF4-FFF2-40B4-BE49-F238E27FC236}">
                <a16:creationId xmlns:a16="http://schemas.microsoft.com/office/drawing/2014/main" id="{90B9D281-7E84-40FA-86C7-80B5A60236A5}"/>
              </a:ext>
            </a:extLst>
          </p:cNvPr>
          <p:cNvSpPr>
            <a:spLocks noGrp="1"/>
          </p:cNvSpPr>
          <p:nvPr>
            <p:ph type="title"/>
          </p:nvPr>
        </p:nvSpPr>
        <p:spPr/>
        <p:txBody>
          <a:bodyPr/>
          <a:lstStyle/>
          <a:p>
            <a:r>
              <a:rPr lang="en-GB" dirty="0"/>
              <a:t>Motivation &amp; Background</a:t>
            </a:r>
            <a:endParaRPr lang="nl-NL" dirty="0"/>
          </a:p>
        </p:txBody>
      </p:sp>
      <p:sp>
        <p:nvSpPr>
          <p:cNvPr id="11" name="Tijdelijke aanduiding voor tekst 2">
            <a:extLst>
              <a:ext uri="{FF2B5EF4-FFF2-40B4-BE49-F238E27FC236}">
                <a16:creationId xmlns:a16="http://schemas.microsoft.com/office/drawing/2014/main" id="{9E2962B9-29AE-4B79-B341-F5AE49BCF183}"/>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Motivation &amp; Background</a:t>
            </a:r>
            <a:endParaRPr lang="nl-NL" sz="2000" dirty="0">
              <a:solidFill>
                <a:srgbClr val="469BC0"/>
              </a:solidFill>
            </a:endParaRPr>
          </a:p>
        </p:txBody>
      </p:sp>
      <p:sp>
        <p:nvSpPr>
          <p:cNvPr id="12" name="Tijdelijke aanduiding voor tekst 3">
            <a:extLst>
              <a:ext uri="{FF2B5EF4-FFF2-40B4-BE49-F238E27FC236}">
                <a16:creationId xmlns:a16="http://schemas.microsoft.com/office/drawing/2014/main" id="{9F164960-F0F9-4A41-B53B-CD4030723290}"/>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Research Questions</a:t>
            </a:r>
            <a:endParaRPr lang="nl-NL" sz="2000" dirty="0">
              <a:solidFill>
                <a:schemeClr val="bg1"/>
              </a:solidFill>
            </a:endParaRPr>
          </a:p>
        </p:txBody>
      </p:sp>
      <p:sp>
        <p:nvSpPr>
          <p:cNvPr id="13" name="Tijdelijke aanduiding voor tekst 4">
            <a:extLst>
              <a:ext uri="{FF2B5EF4-FFF2-40B4-BE49-F238E27FC236}">
                <a16:creationId xmlns:a16="http://schemas.microsoft.com/office/drawing/2014/main" id="{D47F52C8-4BA1-4F19-AA58-4474BD51E4F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Methodology</a:t>
            </a:r>
            <a:r>
              <a:rPr lang="nl-NL" sz="2000" dirty="0">
                <a:solidFill>
                  <a:schemeClr val="bg1"/>
                </a:solidFill>
              </a:rPr>
              <a:t> &amp; </a:t>
            </a:r>
            <a:r>
              <a:rPr lang="en-GB" sz="2000" dirty="0">
                <a:solidFill>
                  <a:schemeClr val="bg1"/>
                </a:solidFill>
              </a:rPr>
              <a:t>Results</a:t>
            </a:r>
          </a:p>
        </p:txBody>
      </p:sp>
      <p:sp>
        <p:nvSpPr>
          <p:cNvPr id="14" name="Tijdelijke aanduiding voor tekst 5">
            <a:extLst>
              <a:ext uri="{FF2B5EF4-FFF2-40B4-BE49-F238E27FC236}">
                <a16:creationId xmlns:a16="http://schemas.microsoft.com/office/drawing/2014/main" id="{77CAE107-8C31-4254-94EA-8759CCB61D1B}"/>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Conclusion</a:t>
            </a:r>
            <a:endParaRPr lang="nl-NL" sz="2000" dirty="0">
              <a:solidFill>
                <a:schemeClr val="bg1"/>
              </a:solidFill>
            </a:endParaRPr>
          </a:p>
        </p:txBody>
      </p:sp>
      <p:sp>
        <p:nvSpPr>
          <p:cNvPr id="15" name="Tijdelijke aanduiding voor tekst 6">
            <a:extLst>
              <a:ext uri="{FF2B5EF4-FFF2-40B4-BE49-F238E27FC236}">
                <a16:creationId xmlns:a16="http://schemas.microsoft.com/office/drawing/2014/main" id="{E70926B6-10E0-4F82-AD4F-EF76AC4FC881}"/>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Questions</a:t>
            </a:r>
            <a:endParaRPr lang="nl-NL" sz="2000" dirty="0">
              <a:solidFill>
                <a:schemeClr val="bg1"/>
              </a:solidFill>
            </a:endParaRPr>
          </a:p>
        </p:txBody>
      </p:sp>
    </p:spTree>
    <p:extLst>
      <p:ext uri="{BB962C8B-B14F-4D97-AF65-F5344CB8AC3E}">
        <p14:creationId xmlns:p14="http://schemas.microsoft.com/office/powerpoint/2010/main" val="1236434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D8E242-AB4A-4F80-8D32-985E281E31FC}"/>
              </a:ext>
            </a:extLst>
          </p:cNvPr>
          <p:cNvSpPr>
            <a:spLocks noGrp="1"/>
          </p:cNvSpPr>
          <p:nvPr>
            <p:ph type="title"/>
          </p:nvPr>
        </p:nvSpPr>
        <p:spPr>
          <a:xfrm>
            <a:off x="1265583" y="365126"/>
            <a:ext cx="10515600" cy="615950"/>
          </a:xfrm>
        </p:spPr>
        <p:txBody>
          <a:bodyPr>
            <a:normAutofit fontScale="90000"/>
          </a:bodyPr>
          <a:lstStyle/>
          <a:p>
            <a:r>
              <a:rPr lang="en-GB" sz="4900" dirty="0"/>
              <a:t>QUESTIONS</a:t>
            </a:r>
            <a:endParaRPr lang="nl-NL" dirty="0"/>
          </a:p>
        </p:txBody>
      </p:sp>
      <p:sp>
        <p:nvSpPr>
          <p:cNvPr id="5" name="Tijdelijke aanduiding voor dianummer 4">
            <a:extLst>
              <a:ext uri="{FF2B5EF4-FFF2-40B4-BE49-F238E27FC236}">
                <a16:creationId xmlns:a16="http://schemas.microsoft.com/office/drawing/2014/main" id="{BF414FD8-DE2D-4B0E-86E6-3B243535806F}"/>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30</a:t>
            </a:fld>
            <a:endParaRPr lang="en-US"/>
          </a:p>
        </p:txBody>
      </p:sp>
      <p:pic>
        <p:nvPicPr>
          <p:cNvPr id="18" name="Tijdelijke aanduiding voor inhoud 17">
            <a:extLst>
              <a:ext uri="{FF2B5EF4-FFF2-40B4-BE49-F238E27FC236}">
                <a16:creationId xmlns:a16="http://schemas.microsoft.com/office/drawing/2014/main" id="{51DE74E2-23E8-43CF-962E-33A1DEA1AD60}"/>
              </a:ext>
            </a:extLst>
          </p:cNvPr>
          <p:cNvPicPr>
            <a:picLocks noGrp="1" noChangeAspect="1"/>
          </p:cNvPicPr>
          <p:nvPr>
            <p:ph sz="half" idx="1"/>
          </p:nvPr>
        </p:nvPicPr>
        <p:blipFill>
          <a:blip r:embed="rId3"/>
          <a:stretch>
            <a:fillRect/>
          </a:stretch>
        </p:blipFill>
        <p:spPr>
          <a:xfrm>
            <a:off x="1251806" y="1347176"/>
            <a:ext cx="4891511" cy="4689231"/>
          </a:xfrm>
        </p:spPr>
      </p:pic>
      <p:pic>
        <p:nvPicPr>
          <p:cNvPr id="22" name="Afbeelding 21">
            <a:extLst>
              <a:ext uri="{FF2B5EF4-FFF2-40B4-BE49-F238E27FC236}">
                <a16:creationId xmlns:a16="http://schemas.microsoft.com/office/drawing/2014/main" id="{2B951DE2-5F0F-407D-AE21-A67ED57102A0}"/>
              </a:ext>
            </a:extLst>
          </p:cNvPr>
          <p:cNvPicPr>
            <a:picLocks noChangeAspect="1"/>
          </p:cNvPicPr>
          <p:nvPr/>
        </p:nvPicPr>
        <p:blipFill>
          <a:blip r:embed="rId4"/>
          <a:stretch>
            <a:fillRect/>
          </a:stretch>
        </p:blipFill>
        <p:spPr>
          <a:xfrm>
            <a:off x="6406866" y="1324712"/>
            <a:ext cx="4775726" cy="4689231"/>
          </a:xfrm>
          <a:prstGeom prst="rect">
            <a:avLst/>
          </a:prstGeom>
        </p:spPr>
      </p:pic>
      <p:sp>
        <p:nvSpPr>
          <p:cNvPr id="24" name="Tijdelijke aanduiding voor tekst 3">
            <a:extLst>
              <a:ext uri="{FF2B5EF4-FFF2-40B4-BE49-F238E27FC236}">
                <a16:creationId xmlns:a16="http://schemas.microsoft.com/office/drawing/2014/main" id="{F09D58A4-29CA-4557-8027-51DFA3DD285C}"/>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26" name="Tijdelijke aanduiding voor tekst 5">
            <a:extLst>
              <a:ext uri="{FF2B5EF4-FFF2-40B4-BE49-F238E27FC236}">
                <a16:creationId xmlns:a16="http://schemas.microsoft.com/office/drawing/2014/main" id="{A1D395CB-C0D8-48DB-9632-4D1B2B881AF8}"/>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27" name="Tijdelijke aanduiding voor tekst 6">
            <a:extLst>
              <a:ext uri="{FF2B5EF4-FFF2-40B4-BE49-F238E27FC236}">
                <a16:creationId xmlns:a16="http://schemas.microsoft.com/office/drawing/2014/main" id="{C84D998E-B602-419D-AB60-6F23A7883324}"/>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Questions</a:t>
            </a:r>
            <a:endParaRPr lang="nl-NL" sz="2000" dirty="0">
              <a:solidFill>
                <a:srgbClr val="469BC0"/>
              </a:solidFill>
            </a:endParaRPr>
          </a:p>
        </p:txBody>
      </p:sp>
      <p:sp>
        <p:nvSpPr>
          <p:cNvPr id="28" name="Tijdelijke aanduiding voor tekst 2">
            <a:extLst>
              <a:ext uri="{FF2B5EF4-FFF2-40B4-BE49-F238E27FC236}">
                <a16:creationId xmlns:a16="http://schemas.microsoft.com/office/drawing/2014/main" id="{0071D9B8-56A9-49A8-A2AF-91216EBD0177}"/>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9" name="Tijdelijke aanduiding voor tekst 4">
            <a:extLst>
              <a:ext uri="{FF2B5EF4-FFF2-40B4-BE49-F238E27FC236}">
                <a16:creationId xmlns:a16="http://schemas.microsoft.com/office/drawing/2014/main" id="{293CB2F4-913F-4345-AB6D-E126DC1D14F0}"/>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Tree>
    <p:extLst>
      <p:ext uri="{BB962C8B-B14F-4D97-AF65-F5344CB8AC3E}">
        <p14:creationId xmlns:p14="http://schemas.microsoft.com/office/powerpoint/2010/main" val="2452739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Assumptions</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2605698"/>
          </a:xfrm>
        </p:spPr>
        <p:txBody>
          <a:bodyPr/>
          <a:lstStyle/>
          <a:p>
            <a:r>
              <a:rPr lang="en-GB" dirty="0"/>
              <a:t>High amounts of wind causes colic</a:t>
            </a:r>
          </a:p>
          <a:p>
            <a:r>
              <a:rPr lang="en-GB" dirty="0"/>
              <a:t>High humidity causes respiratory problems</a:t>
            </a:r>
          </a:p>
          <a:p>
            <a:r>
              <a:rPr lang="en-GB" dirty="0"/>
              <a:t>High humidity causes fungal infections on the skin</a:t>
            </a:r>
          </a:p>
          <a:p>
            <a:r>
              <a:rPr lang="en-GB" dirty="0"/>
              <a:t>Muddy pastures cause mud fever</a:t>
            </a:r>
            <a:endParaRPr lang="nl-NL" dirty="0"/>
          </a:p>
          <a:p>
            <a:r>
              <a:rPr lang="nl-NL" dirty="0"/>
              <a:t>High </a:t>
            </a:r>
            <a:r>
              <a:rPr lang="en-GB" dirty="0"/>
              <a:t>sugar</a:t>
            </a:r>
            <a:r>
              <a:rPr lang="nl-NL" dirty="0"/>
              <a:t> in </a:t>
            </a:r>
            <a:r>
              <a:rPr lang="en-GB" dirty="0"/>
              <a:t>grass</a:t>
            </a:r>
            <a:r>
              <a:rPr lang="nl-NL" dirty="0"/>
              <a:t>, </a:t>
            </a:r>
            <a:r>
              <a:rPr lang="en-GB" dirty="0"/>
              <a:t>due to cold nights, causes laminitis</a:t>
            </a:r>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4</a:t>
            </a:fld>
            <a:endParaRPr lang="en-US" dirty="0"/>
          </a:p>
        </p:txBody>
      </p:sp>
      <p:sp>
        <p:nvSpPr>
          <p:cNvPr id="18" name="Tijdelijke aanduiding voor tekst 2">
            <a:extLst>
              <a:ext uri="{FF2B5EF4-FFF2-40B4-BE49-F238E27FC236}">
                <a16:creationId xmlns:a16="http://schemas.microsoft.com/office/drawing/2014/main" id="{59E32753-A84A-461D-AF49-5287457ACE30}"/>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Motivation &amp; Background</a:t>
            </a:r>
            <a:endParaRPr lang="nl-NL" sz="2000" dirty="0">
              <a:solidFill>
                <a:srgbClr val="469BC0"/>
              </a:solidFill>
            </a:endParaRPr>
          </a:p>
        </p:txBody>
      </p:sp>
      <p:sp>
        <p:nvSpPr>
          <p:cNvPr id="19" name="Tijdelijke aanduiding voor tekst 3">
            <a:extLst>
              <a:ext uri="{FF2B5EF4-FFF2-40B4-BE49-F238E27FC236}">
                <a16:creationId xmlns:a16="http://schemas.microsoft.com/office/drawing/2014/main" id="{5B4C9370-0874-4419-834D-B025D8170D76}"/>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20" name="Tijdelijke aanduiding voor tekst 4">
            <a:extLst>
              <a:ext uri="{FF2B5EF4-FFF2-40B4-BE49-F238E27FC236}">
                <a16:creationId xmlns:a16="http://schemas.microsoft.com/office/drawing/2014/main" id="{9ABBA53B-ADB4-4515-B60E-30B198BBAECF}"/>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21" name="Tijdelijke aanduiding voor tekst 5">
            <a:extLst>
              <a:ext uri="{FF2B5EF4-FFF2-40B4-BE49-F238E27FC236}">
                <a16:creationId xmlns:a16="http://schemas.microsoft.com/office/drawing/2014/main" id="{479ECAFF-0425-4C7F-BF00-8BC0B8E7690E}"/>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22" name="Tijdelijke aanduiding voor tekst 6">
            <a:extLst>
              <a:ext uri="{FF2B5EF4-FFF2-40B4-BE49-F238E27FC236}">
                <a16:creationId xmlns:a16="http://schemas.microsoft.com/office/drawing/2014/main" id="{05B905A6-5E86-4D40-B60E-B01E03AE741A}"/>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1027141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Diseases</a:t>
            </a:r>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5</a:t>
            </a:fld>
            <a:endParaRPr lang="en-US" dirty="0"/>
          </a:p>
        </p:txBody>
      </p:sp>
      <p:sp>
        <p:nvSpPr>
          <p:cNvPr id="18" name="Tijdelijke aanduiding voor tekst 2">
            <a:extLst>
              <a:ext uri="{FF2B5EF4-FFF2-40B4-BE49-F238E27FC236}">
                <a16:creationId xmlns:a16="http://schemas.microsoft.com/office/drawing/2014/main" id="{59E32753-A84A-461D-AF49-5287457ACE30}"/>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Motivation &amp; Background</a:t>
            </a:r>
            <a:endParaRPr lang="nl-NL" sz="2000" dirty="0">
              <a:solidFill>
                <a:srgbClr val="469BC0"/>
              </a:solidFill>
            </a:endParaRPr>
          </a:p>
        </p:txBody>
      </p:sp>
      <p:sp>
        <p:nvSpPr>
          <p:cNvPr id="19" name="Tijdelijke aanduiding voor tekst 3">
            <a:extLst>
              <a:ext uri="{FF2B5EF4-FFF2-40B4-BE49-F238E27FC236}">
                <a16:creationId xmlns:a16="http://schemas.microsoft.com/office/drawing/2014/main" id="{5B4C9370-0874-4419-834D-B025D8170D76}"/>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20" name="Tijdelijke aanduiding voor tekst 4">
            <a:extLst>
              <a:ext uri="{FF2B5EF4-FFF2-40B4-BE49-F238E27FC236}">
                <a16:creationId xmlns:a16="http://schemas.microsoft.com/office/drawing/2014/main" id="{9ABBA53B-ADB4-4515-B60E-30B198BBAECF}"/>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21" name="Tijdelijke aanduiding voor tekst 5">
            <a:extLst>
              <a:ext uri="{FF2B5EF4-FFF2-40B4-BE49-F238E27FC236}">
                <a16:creationId xmlns:a16="http://schemas.microsoft.com/office/drawing/2014/main" id="{479ECAFF-0425-4C7F-BF00-8BC0B8E7690E}"/>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22" name="Tijdelijke aanduiding voor tekst 6">
            <a:extLst>
              <a:ext uri="{FF2B5EF4-FFF2-40B4-BE49-F238E27FC236}">
                <a16:creationId xmlns:a16="http://schemas.microsoft.com/office/drawing/2014/main" id="{05B905A6-5E86-4D40-B60E-B01E03AE741A}"/>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pic>
        <p:nvPicPr>
          <p:cNvPr id="1026" name="Picture 2" descr="Koliek - KNHS">
            <a:extLst>
              <a:ext uri="{FF2B5EF4-FFF2-40B4-BE49-F238E27FC236}">
                <a16:creationId xmlns:a16="http://schemas.microsoft.com/office/drawing/2014/main" id="{BCDD6457-BEE3-4D37-ACAE-DD6A00C86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979" y="988701"/>
            <a:ext cx="3465878" cy="2315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efbevangenheid bij paarden - Equina">
            <a:extLst>
              <a:ext uri="{FF2B5EF4-FFF2-40B4-BE49-F238E27FC236}">
                <a16:creationId xmlns:a16="http://schemas.microsoft.com/office/drawing/2014/main" id="{4AABF63F-014A-4B4A-A1C3-D3B87B0E9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2304" y="982329"/>
            <a:ext cx="3488199" cy="23254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fluenza bij paarden in Nederland - Horses.nl">
            <a:extLst>
              <a:ext uri="{FF2B5EF4-FFF2-40B4-BE49-F238E27FC236}">
                <a16:creationId xmlns:a16="http://schemas.microsoft.com/office/drawing/2014/main" id="{6986C5A6-97A8-4689-96AC-8D9E13B67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4303" y="3357467"/>
            <a:ext cx="3466553" cy="25978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rse Life and Love: All About .... Mud Fever">
            <a:extLst>
              <a:ext uri="{FF2B5EF4-FFF2-40B4-BE49-F238E27FC236}">
                <a16:creationId xmlns:a16="http://schemas.microsoft.com/office/drawing/2014/main" id="{D22EB46C-97BA-40A7-B589-B00C465B7B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67" b="2118"/>
          <a:stretch/>
        </p:blipFill>
        <p:spPr bwMode="auto">
          <a:xfrm>
            <a:off x="6037525" y="3355408"/>
            <a:ext cx="3492978" cy="259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97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3C2EEB8E-017D-4FEF-9F8E-157116766261}"/>
              </a:ext>
            </a:extLst>
          </p:cNvPr>
          <p:cNvSpPr>
            <a:spLocks noGrp="1"/>
          </p:cNvSpPr>
          <p:nvPr>
            <p:ph type="subTitle" idx="1"/>
          </p:nvPr>
        </p:nvSpPr>
        <p:spPr/>
        <p:txBody>
          <a:bodyPr/>
          <a:lstStyle/>
          <a:p>
            <a:r>
              <a:rPr lang="en-GB" dirty="0"/>
              <a:t>2.</a:t>
            </a:r>
            <a:endParaRPr lang="nl-NL" dirty="0"/>
          </a:p>
        </p:txBody>
      </p:sp>
      <p:sp>
        <p:nvSpPr>
          <p:cNvPr id="3" name="Tijdelijke aanduiding voor dianummer 2">
            <a:extLst>
              <a:ext uri="{FF2B5EF4-FFF2-40B4-BE49-F238E27FC236}">
                <a16:creationId xmlns:a16="http://schemas.microsoft.com/office/drawing/2014/main" id="{D48A3EC7-0FCB-4C3B-AA7C-4053E7668B34}"/>
              </a:ext>
            </a:extLst>
          </p:cNvPr>
          <p:cNvSpPr>
            <a:spLocks noGrp="1"/>
          </p:cNvSpPr>
          <p:nvPr>
            <p:ph type="sldNum" sz="quarter" idx="10"/>
          </p:nvPr>
        </p:nvSpPr>
        <p:spPr/>
        <p:txBody>
          <a:bodyPr/>
          <a:lstStyle/>
          <a:p>
            <a:fld id="{6586D83B-F5E2-6149-B7DD-0F6F1BA75908}" type="slidenum">
              <a:rPr lang="en-US" smtClean="0"/>
              <a:pPr/>
              <a:t>6</a:t>
            </a:fld>
            <a:endParaRPr lang="en-US" dirty="0"/>
          </a:p>
        </p:txBody>
      </p:sp>
      <p:sp>
        <p:nvSpPr>
          <p:cNvPr id="4" name="Titel 3">
            <a:extLst>
              <a:ext uri="{FF2B5EF4-FFF2-40B4-BE49-F238E27FC236}">
                <a16:creationId xmlns:a16="http://schemas.microsoft.com/office/drawing/2014/main" id="{90B9D281-7E84-40FA-86C7-80B5A60236A5}"/>
              </a:ext>
            </a:extLst>
          </p:cNvPr>
          <p:cNvSpPr>
            <a:spLocks noGrp="1"/>
          </p:cNvSpPr>
          <p:nvPr>
            <p:ph type="title"/>
          </p:nvPr>
        </p:nvSpPr>
        <p:spPr/>
        <p:txBody>
          <a:bodyPr/>
          <a:lstStyle/>
          <a:p>
            <a:r>
              <a:rPr lang="en-GB" dirty="0"/>
              <a:t>Research questions</a:t>
            </a:r>
            <a:endParaRPr lang="nl-NL" dirty="0"/>
          </a:p>
        </p:txBody>
      </p:sp>
      <p:sp>
        <p:nvSpPr>
          <p:cNvPr id="11" name="Tijdelijke aanduiding voor tekst 2">
            <a:extLst>
              <a:ext uri="{FF2B5EF4-FFF2-40B4-BE49-F238E27FC236}">
                <a16:creationId xmlns:a16="http://schemas.microsoft.com/office/drawing/2014/main" id="{18A40180-A3AC-432B-89EE-640E14DB7DB4}"/>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Motivation &amp; Background</a:t>
            </a:r>
            <a:endParaRPr lang="nl-NL" sz="2000" dirty="0">
              <a:solidFill>
                <a:schemeClr val="bg1"/>
              </a:solidFill>
            </a:endParaRPr>
          </a:p>
        </p:txBody>
      </p:sp>
      <p:sp>
        <p:nvSpPr>
          <p:cNvPr id="12" name="Tijdelijke aanduiding voor tekst 3">
            <a:extLst>
              <a:ext uri="{FF2B5EF4-FFF2-40B4-BE49-F238E27FC236}">
                <a16:creationId xmlns:a16="http://schemas.microsoft.com/office/drawing/2014/main" id="{3CCE567A-53D4-420D-BCB5-4E39A51E46CF}"/>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Research Questions</a:t>
            </a:r>
            <a:endParaRPr lang="nl-NL" sz="2000" dirty="0">
              <a:solidFill>
                <a:srgbClr val="469BC0"/>
              </a:solidFill>
            </a:endParaRPr>
          </a:p>
        </p:txBody>
      </p:sp>
      <p:sp>
        <p:nvSpPr>
          <p:cNvPr id="13" name="Tijdelijke aanduiding voor tekst 4">
            <a:extLst>
              <a:ext uri="{FF2B5EF4-FFF2-40B4-BE49-F238E27FC236}">
                <a16:creationId xmlns:a16="http://schemas.microsoft.com/office/drawing/2014/main" id="{994B9BD2-BA6E-4B4A-9582-815153450A77}"/>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Methodology</a:t>
            </a:r>
            <a:r>
              <a:rPr lang="nl-NL" sz="2000" dirty="0">
                <a:solidFill>
                  <a:schemeClr val="bg1"/>
                </a:solidFill>
              </a:rPr>
              <a:t> &amp; </a:t>
            </a:r>
            <a:r>
              <a:rPr lang="en-GB" sz="2000" dirty="0">
                <a:solidFill>
                  <a:schemeClr val="bg1"/>
                </a:solidFill>
              </a:rPr>
              <a:t>Results</a:t>
            </a:r>
          </a:p>
        </p:txBody>
      </p:sp>
      <p:sp>
        <p:nvSpPr>
          <p:cNvPr id="14" name="Tijdelijke aanduiding voor tekst 5">
            <a:extLst>
              <a:ext uri="{FF2B5EF4-FFF2-40B4-BE49-F238E27FC236}">
                <a16:creationId xmlns:a16="http://schemas.microsoft.com/office/drawing/2014/main" id="{B2E78C4A-D40D-4E90-8437-A5AAF4756E84}"/>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Conclusion</a:t>
            </a:r>
            <a:endParaRPr lang="nl-NL" sz="2000" dirty="0">
              <a:solidFill>
                <a:schemeClr val="bg1"/>
              </a:solidFill>
            </a:endParaRPr>
          </a:p>
        </p:txBody>
      </p:sp>
      <p:sp>
        <p:nvSpPr>
          <p:cNvPr id="15" name="Tijdelijke aanduiding voor tekst 6">
            <a:extLst>
              <a:ext uri="{FF2B5EF4-FFF2-40B4-BE49-F238E27FC236}">
                <a16:creationId xmlns:a16="http://schemas.microsoft.com/office/drawing/2014/main" id="{623F235E-6DE9-49C5-B206-EB497F401D5C}"/>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Questions</a:t>
            </a:r>
            <a:endParaRPr lang="nl-NL" sz="2000" dirty="0">
              <a:solidFill>
                <a:schemeClr val="bg1"/>
              </a:solidFill>
            </a:endParaRPr>
          </a:p>
        </p:txBody>
      </p:sp>
    </p:spTree>
    <p:extLst>
      <p:ext uri="{BB962C8B-B14F-4D97-AF65-F5344CB8AC3E}">
        <p14:creationId xmlns:p14="http://schemas.microsoft.com/office/powerpoint/2010/main" val="53951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3943579"/>
          </a:xfrm>
        </p:spPr>
        <p:txBody>
          <a:bodyPr/>
          <a:lstStyle/>
          <a:p>
            <a:pPr marL="0" indent="0">
              <a:buNone/>
            </a:pPr>
            <a:r>
              <a:rPr lang="en-US" sz="3600" dirty="0"/>
              <a:t>What is the influence of the Dutch weather on the health of horses?</a:t>
            </a:r>
          </a:p>
          <a:p>
            <a:pPr marL="971477" lvl="1" indent="-514350">
              <a:buFont typeface="+mj-lt"/>
              <a:buAutoNum type="arabicPeriod"/>
            </a:pPr>
            <a:r>
              <a:rPr lang="en-US" dirty="0"/>
              <a:t>Does the temperature, barometric pressure and high amount of wind influence the occurrence of colic?</a:t>
            </a:r>
          </a:p>
          <a:p>
            <a:pPr marL="971477" lvl="1" indent="-514350">
              <a:buFont typeface="+mj-lt"/>
              <a:buAutoNum type="arabicPeriod"/>
            </a:pPr>
            <a:r>
              <a:rPr lang="en-US" dirty="0"/>
              <a:t>Is the development of laminitis dependent on stress in the grass, due to cold and drought?</a:t>
            </a:r>
          </a:p>
          <a:p>
            <a:pPr marL="971477" lvl="1" indent="-514350">
              <a:buFont typeface="+mj-lt"/>
              <a:buAutoNum type="arabicPeriod"/>
            </a:pPr>
            <a:r>
              <a:rPr lang="en-US" dirty="0"/>
              <a:t>Does hot, humid or cold weather worsen or induce respiratory disease?</a:t>
            </a:r>
          </a:p>
          <a:p>
            <a:pPr marL="971477" lvl="1" indent="-514350">
              <a:buFont typeface="+mj-lt"/>
              <a:buAutoNum type="arabicPeriod"/>
            </a:pPr>
            <a:r>
              <a:rPr lang="en-US" dirty="0"/>
              <a:t>Do skin diseases occur more in periods of heavy rainfall and high humidity?</a:t>
            </a:r>
          </a:p>
          <a:p>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7</a:t>
            </a:fld>
            <a:endParaRPr lang="en-US" dirty="0"/>
          </a:p>
        </p:txBody>
      </p:sp>
      <p:sp>
        <p:nvSpPr>
          <p:cNvPr id="11" name="Tijdelijke aanduiding voor tekst 2">
            <a:extLst>
              <a:ext uri="{FF2B5EF4-FFF2-40B4-BE49-F238E27FC236}">
                <a16:creationId xmlns:a16="http://schemas.microsoft.com/office/drawing/2014/main" id="{2418788C-E8A7-48D8-93DD-D62807045AA0}"/>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2" name="Tijdelijke aanduiding voor tekst 3">
            <a:extLst>
              <a:ext uri="{FF2B5EF4-FFF2-40B4-BE49-F238E27FC236}">
                <a16:creationId xmlns:a16="http://schemas.microsoft.com/office/drawing/2014/main" id="{3B9CFA64-6F2F-4274-A27E-37A479F1EF62}"/>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Research Questions</a:t>
            </a:r>
            <a:endParaRPr lang="nl-NL" sz="2000" dirty="0">
              <a:solidFill>
                <a:srgbClr val="469BC0"/>
              </a:solidFill>
            </a:endParaRPr>
          </a:p>
        </p:txBody>
      </p:sp>
      <p:sp>
        <p:nvSpPr>
          <p:cNvPr id="13" name="Tijdelijke aanduiding voor tekst 4">
            <a:extLst>
              <a:ext uri="{FF2B5EF4-FFF2-40B4-BE49-F238E27FC236}">
                <a16:creationId xmlns:a16="http://schemas.microsoft.com/office/drawing/2014/main" id="{D97372D3-2594-4E86-8920-1F73D609CB83}"/>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4" name="Tijdelijke aanduiding voor tekst 5">
            <a:extLst>
              <a:ext uri="{FF2B5EF4-FFF2-40B4-BE49-F238E27FC236}">
                <a16:creationId xmlns:a16="http://schemas.microsoft.com/office/drawing/2014/main" id="{C91498C8-1120-454D-A387-17476F1722AC}"/>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5" name="Tijdelijke aanduiding voor tekst 6">
            <a:extLst>
              <a:ext uri="{FF2B5EF4-FFF2-40B4-BE49-F238E27FC236}">
                <a16:creationId xmlns:a16="http://schemas.microsoft.com/office/drawing/2014/main" id="{738BA094-BABB-4F47-B6E7-AB31A30C66C6}"/>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6224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5"/>
            <a:ext cx="10515600" cy="624689"/>
          </a:xfrm>
        </p:spPr>
        <p:txBody>
          <a:bodyPr/>
          <a:lstStyle/>
          <a:p>
            <a:r>
              <a:rPr lang="en-GB" dirty="0"/>
              <a:t>Second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3245982"/>
          </a:xfrm>
        </p:spPr>
        <p:txBody>
          <a:bodyPr/>
          <a:lstStyle/>
          <a:p>
            <a:pPr marL="0" indent="0">
              <a:buNone/>
            </a:pPr>
            <a:r>
              <a:rPr lang="en-US" sz="3600" dirty="0"/>
              <a:t>To what extent can the Dutch weather be used to predict the occurrence of ...</a:t>
            </a:r>
            <a:endParaRPr lang="en-US" dirty="0"/>
          </a:p>
          <a:p>
            <a:pPr marL="971477" lvl="1" indent="-514350">
              <a:buFont typeface="+mj-lt"/>
              <a:buAutoNum type="alphaLcPeriod"/>
            </a:pPr>
            <a:r>
              <a:rPr lang="en-US" sz="3600" dirty="0"/>
              <a:t>… colic ?</a:t>
            </a:r>
          </a:p>
          <a:p>
            <a:pPr marL="971477" lvl="1" indent="-514350">
              <a:buFont typeface="+mj-lt"/>
              <a:buAutoNum type="alphaLcPeriod"/>
            </a:pPr>
            <a:r>
              <a:rPr lang="en-US" sz="3600" dirty="0"/>
              <a:t>… laminitis?</a:t>
            </a:r>
          </a:p>
          <a:p>
            <a:pPr marL="971477" lvl="1" indent="-514350">
              <a:buFont typeface="+mj-lt"/>
              <a:buAutoNum type="alphaLcPeriod"/>
            </a:pPr>
            <a:r>
              <a:rPr lang="en-US" sz="3600" dirty="0"/>
              <a:t>… respiratory disease?</a:t>
            </a:r>
          </a:p>
          <a:p>
            <a:pPr marL="971477" lvl="1" indent="-514350">
              <a:buFont typeface="+mj-lt"/>
              <a:buAutoNum type="alphaLcPeriod"/>
            </a:pPr>
            <a:r>
              <a:rPr lang="en-US" sz="3600" dirty="0"/>
              <a:t>… skin disease?</a:t>
            </a:r>
            <a:endParaRPr lang="nl-NL" sz="3600"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8</a:t>
            </a:fld>
            <a:endParaRPr lang="en-US" dirty="0"/>
          </a:p>
        </p:txBody>
      </p:sp>
      <p:sp>
        <p:nvSpPr>
          <p:cNvPr id="11" name="Tijdelijke aanduiding voor tekst 2">
            <a:extLst>
              <a:ext uri="{FF2B5EF4-FFF2-40B4-BE49-F238E27FC236}">
                <a16:creationId xmlns:a16="http://schemas.microsoft.com/office/drawing/2014/main" id="{C0F516A3-8EEE-40E2-8892-EB21F922F182}"/>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2" name="Tijdelijke aanduiding voor tekst 3">
            <a:extLst>
              <a:ext uri="{FF2B5EF4-FFF2-40B4-BE49-F238E27FC236}">
                <a16:creationId xmlns:a16="http://schemas.microsoft.com/office/drawing/2014/main" id="{E90E84DF-6430-40FE-BEAC-8D7930132B47}"/>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Research Questions</a:t>
            </a:r>
            <a:endParaRPr lang="nl-NL" sz="2000" dirty="0">
              <a:solidFill>
                <a:srgbClr val="469BC0"/>
              </a:solidFill>
            </a:endParaRPr>
          </a:p>
        </p:txBody>
      </p:sp>
      <p:sp>
        <p:nvSpPr>
          <p:cNvPr id="13" name="Tijdelijke aanduiding voor tekst 4">
            <a:extLst>
              <a:ext uri="{FF2B5EF4-FFF2-40B4-BE49-F238E27FC236}">
                <a16:creationId xmlns:a16="http://schemas.microsoft.com/office/drawing/2014/main" id="{BC56C6FE-4F0B-4BB9-AD92-EEAFCFCD1F54}"/>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4" name="Tijdelijke aanduiding voor tekst 5">
            <a:extLst>
              <a:ext uri="{FF2B5EF4-FFF2-40B4-BE49-F238E27FC236}">
                <a16:creationId xmlns:a16="http://schemas.microsoft.com/office/drawing/2014/main" id="{07EACD74-468D-4FCE-82F3-57109758421F}"/>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5" name="Tijdelijke aanduiding voor tekst 6">
            <a:extLst>
              <a:ext uri="{FF2B5EF4-FFF2-40B4-BE49-F238E27FC236}">
                <a16:creationId xmlns:a16="http://schemas.microsoft.com/office/drawing/2014/main" id="{BB118C39-E588-4770-BD8A-48B7AB8403B9}"/>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2233343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3C2EEB8E-017D-4FEF-9F8E-157116766261}"/>
              </a:ext>
            </a:extLst>
          </p:cNvPr>
          <p:cNvSpPr>
            <a:spLocks noGrp="1"/>
          </p:cNvSpPr>
          <p:nvPr>
            <p:ph type="subTitle" idx="1"/>
          </p:nvPr>
        </p:nvSpPr>
        <p:spPr/>
        <p:txBody>
          <a:bodyPr/>
          <a:lstStyle/>
          <a:p>
            <a:r>
              <a:rPr lang="en-GB" dirty="0"/>
              <a:t>3.</a:t>
            </a:r>
            <a:endParaRPr lang="nl-NL" dirty="0"/>
          </a:p>
        </p:txBody>
      </p:sp>
      <p:sp>
        <p:nvSpPr>
          <p:cNvPr id="3" name="Tijdelijke aanduiding voor dianummer 2">
            <a:extLst>
              <a:ext uri="{FF2B5EF4-FFF2-40B4-BE49-F238E27FC236}">
                <a16:creationId xmlns:a16="http://schemas.microsoft.com/office/drawing/2014/main" id="{D48A3EC7-0FCB-4C3B-AA7C-4053E7668B34}"/>
              </a:ext>
            </a:extLst>
          </p:cNvPr>
          <p:cNvSpPr>
            <a:spLocks noGrp="1"/>
          </p:cNvSpPr>
          <p:nvPr>
            <p:ph type="sldNum" sz="quarter" idx="10"/>
          </p:nvPr>
        </p:nvSpPr>
        <p:spPr/>
        <p:txBody>
          <a:bodyPr/>
          <a:lstStyle/>
          <a:p>
            <a:fld id="{6586D83B-F5E2-6149-B7DD-0F6F1BA75908}" type="slidenum">
              <a:rPr lang="en-US" smtClean="0"/>
              <a:pPr/>
              <a:t>9</a:t>
            </a:fld>
            <a:endParaRPr lang="en-US" dirty="0"/>
          </a:p>
        </p:txBody>
      </p:sp>
      <p:sp>
        <p:nvSpPr>
          <p:cNvPr id="4" name="Titel 3">
            <a:extLst>
              <a:ext uri="{FF2B5EF4-FFF2-40B4-BE49-F238E27FC236}">
                <a16:creationId xmlns:a16="http://schemas.microsoft.com/office/drawing/2014/main" id="{90B9D281-7E84-40FA-86C7-80B5A60236A5}"/>
              </a:ext>
            </a:extLst>
          </p:cNvPr>
          <p:cNvSpPr>
            <a:spLocks noGrp="1"/>
          </p:cNvSpPr>
          <p:nvPr>
            <p:ph type="title"/>
          </p:nvPr>
        </p:nvSpPr>
        <p:spPr/>
        <p:txBody>
          <a:bodyPr/>
          <a:lstStyle/>
          <a:p>
            <a:r>
              <a:rPr lang="en-GB" dirty="0"/>
              <a:t>Methodology &amp; results</a:t>
            </a:r>
          </a:p>
        </p:txBody>
      </p:sp>
      <p:sp>
        <p:nvSpPr>
          <p:cNvPr id="11" name="Tijdelijke aanduiding voor tekst 2">
            <a:extLst>
              <a:ext uri="{FF2B5EF4-FFF2-40B4-BE49-F238E27FC236}">
                <a16:creationId xmlns:a16="http://schemas.microsoft.com/office/drawing/2014/main" id="{00A59698-3928-470C-B5F8-6F847CA2067B}"/>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Motivation &amp; Background</a:t>
            </a:r>
            <a:endParaRPr lang="nl-NL" sz="2000" dirty="0">
              <a:solidFill>
                <a:schemeClr val="bg1"/>
              </a:solidFill>
            </a:endParaRPr>
          </a:p>
        </p:txBody>
      </p:sp>
      <p:sp>
        <p:nvSpPr>
          <p:cNvPr id="12" name="Tijdelijke aanduiding voor tekst 3">
            <a:extLst>
              <a:ext uri="{FF2B5EF4-FFF2-40B4-BE49-F238E27FC236}">
                <a16:creationId xmlns:a16="http://schemas.microsoft.com/office/drawing/2014/main" id="{596B864F-4569-4A78-941F-A35DD91B7295}"/>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Research Questions</a:t>
            </a:r>
            <a:endParaRPr lang="nl-NL" sz="2000" dirty="0">
              <a:solidFill>
                <a:schemeClr val="bg1"/>
              </a:solidFill>
            </a:endParaRPr>
          </a:p>
        </p:txBody>
      </p:sp>
      <p:sp>
        <p:nvSpPr>
          <p:cNvPr id="13" name="Tijdelijke aanduiding voor tekst 4">
            <a:extLst>
              <a:ext uri="{FF2B5EF4-FFF2-40B4-BE49-F238E27FC236}">
                <a16:creationId xmlns:a16="http://schemas.microsoft.com/office/drawing/2014/main" id="{42E406FE-DFE2-441B-8D87-7A4F308A492A}"/>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
        <p:nvSpPr>
          <p:cNvPr id="14" name="Tijdelijke aanduiding voor tekst 5">
            <a:extLst>
              <a:ext uri="{FF2B5EF4-FFF2-40B4-BE49-F238E27FC236}">
                <a16:creationId xmlns:a16="http://schemas.microsoft.com/office/drawing/2014/main" id="{3761FA31-D385-4304-BCA0-1152A3503E80}"/>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Conclusion</a:t>
            </a:r>
            <a:endParaRPr lang="nl-NL" sz="2000" dirty="0">
              <a:solidFill>
                <a:schemeClr val="bg1"/>
              </a:solidFill>
            </a:endParaRPr>
          </a:p>
        </p:txBody>
      </p:sp>
      <p:sp>
        <p:nvSpPr>
          <p:cNvPr id="15" name="Tijdelijke aanduiding voor tekst 6">
            <a:extLst>
              <a:ext uri="{FF2B5EF4-FFF2-40B4-BE49-F238E27FC236}">
                <a16:creationId xmlns:a16="http://schemas.microsoft.com/office/drawing/2014/main" id="{27347928-7FE2-4F70-9EE6-28B3A94A300B}"/>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Questions</a:t>
            </a:r>
            <a:endParaRPr lang="nl-NL" sz="2000" dirty="0">
              <a:solidFill>
                <a:schemeClr val="bg1"/>
              </a:solidFill>
            </a:endParaRPr>
          </a:p>
        </p:txBody>
      </p:sp>
    </p:spTree>
    <p:extLst>
      <p:ext uri="{BB962C8B-B14F-4D97-AF65-F5344CB8AC3E}">
        <p14:creationId xmlns:p14="http://schemas.microsoft.com/office/powerpoint/2010/main" val="3813722125"/>
      </p:ext>
    </p:extLst>
  </p:cSld>
  <p:clrMapOvr>
    <a:masterClrMapping/>
  </p:clrMapOvr>
</p:sld>
</file>

<file path=ppt/theme/theme1.xml><?xml version="1.0" encoding="utf-8"?>
<a:theme xmlns:a="http://schemas.openxmlformats.org/drawingml/2006/main" name="UT Title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test" id="{15B9D8DC-9424-A541-AF47-D0C4E5DD615D}" vid="{AA5B6583-0830-8041-8FDA-106127B2637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T Chapter slide Whit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3.xml><?xml version="1.0" encoding="utf-8"?>
<a:theme xmlns:a="http://schemas.openxmlformats.org/drawingml/2006/main" name="UT Chapter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4.xml><?xml version="1.0" encoding="utf-8"?>
<a:theme xmlns:a="http://schemas.openxmlformats.org/drawingml/2006/main" name="UT Chapter slide White + logo own nam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5.xml><?xml version="1.0" encoding="utf-8"?>
<a:theme xmlns:a="http://schemas.openxmlformats.org/drawingml/2006/main" name="UT Chapter slide Black + logo own nam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6.xml><?xml version="1.0" encoding="utf-8"?>
<a:theme xmlns:a="http://schemas.openxmlformats.org/drawingml/2006/main" name="UT Table of Content slide Whit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7.xml><?xml version="1.0" encoding="utf-8"?>
<a:theme xmlns:a="http://schemas.openxmlformats.org/drawingml/2006/main" name="UT Table of Content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8.xml><?xml version="1.0" encoding="utf-8"?>
<a:theme xmlns:a="http://schemas.openxmlformats.org/drawingml/2006/main" name="UT Content slide Whit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9.xml><?xml version="1.0" encoding="utf-8"?>
<a:theme xmlns:a="http://schemas.openxmlformats.org/drawingml/2006/main" name="UT Content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docProps/app.xml><?xml version="1.0" encoding="utf-8"?>
<Properties xmlns="http://schemas.openxmlformats.org/officeDocument/2006/extended-properties" xmlns:vt="http://schemas.openxmlformats.org/officeDocument/2006/docPropsVTypes">
  <TotalTime>6031</TotalTime>
  <Words>2215</Words>
  <Application>Microsoft Office PowerPoint</Application>
  <PresentationFormat>Breedbeeld</PresentationFormat>
  <Paragraphs>475</Paragraphs>
  <Slides>30</Slides>
  <Notes>30</Notes>
  <HiddenSlides>0</HiddenSlides>
  <MMClips>0</MMClips>
  <ScaleCrop>false</ScaleCrop>
  <HeadingPairs>
    <vt:vector size="6" baseType="variant">
      <vt:variant>
        <vt:lpstr>Gebruikte lettertypen</vt:lpstr>
      </vt:variant>
      <vt:variant>
        <vt:i4>4</vt:i4>
      </vt:variant>
      <vt:variant>
        <vt:lpstr>Thema</vt:lpstr>
      </vt:variant>
      <vt:variant>
        <vt:i4>9</vt:i4>
      </vt:variant>
      <vt:variant>
        <vt:lpstr>Diatitels</vt:lpstr>
      </vt:variant>
      <vt:variant>
        <vt:i4>30</vt:i4>
      </vt:variant>
    </vt:vector>
  </HeadingPairs>
  <TitlesOfParts>
    <vt:vector size="43" baseType="lpstr">
      <vt:lpstr>Arial</vt:lpstr>
      <vt:lpstr>Arial Narrow</vt:lpstr>
      <vt:lpstr>ArialMT</vt:lpstr>
      <vt:lpstr>Calibri</vt:lpstr>
      <vt:lpstr>UT Title slide Black</vt:lpstr>
      <vt:lpstr>UT Chapter slide White</vt:lpstr>
      <vt:lpstr>UT Chapter slide Black</vt:lpstr>
      <vt:lpstr>UT Chapter slide White + logo own name</vt:lpstr>
      <vt:lpstr>UT Chapter slide Black + logo own name</vt:lpstr>
      <vt:lpstr>UT Table of Content slide White</vt:lpstr>
      <vt:lpstr>UT Table of Content slide Black</vt:lpstr>
      <vt:lpstr>UT Content slide White</vt:lpstr>
      <vt:lpstr>UT Content slide Black</vt:lpstr>
      <vt:lpstr>The influence of the Dutch weather  on the health of horses</vt:lpstr>
      <vt:lpstr>PowerPoint-presentatie</vt:lpstr>
      <vt:lpstr>Motivation &amp; Background</vt:lpstr>
      <vt:lpstr>Assumptions</vt:lpstr>
      <vt:lpstr>Diseases</vt:lpstr>
      <vt:lpstr>Research questions</vt:lpstr>
      <vt:lpstr>First Research Question</vt:lpstr>
      <vt:lpstr>Second Research Question</vt:lpstr>
      <vt:lpstr>Methodology &amp; results</vt:lpstr>
      <vt:lpstr>Data</vt:lpstr>
      <vt:lpstr>Labelling Consults</vt:lpstr>
      <vt:lpstr>visualization</vt:lpstr>
      <vt:lpstr>visualization</vt:lpstr>
      <vt:lpstr>visualization</vt:lpstr>
      <vt:lpstr>Correlations</vt:lpstr>
      <vt:lpstr>Correlations</vt:lpstr>
      <vt:lpstr>predictions</vt:lpstr>
      <vt:lpstr>predictions</vt:lpstr>
      <vt:lpstr>Conclusion</vt:lpstr>
      <vt:lpstr>Answer to First Research Question</vt:lpstr>
      <vt:lpstr>Answer to First Research Question</vt:lpstr>
      <vt:lpstr>Answer to First Research Question</vt:lpstr>
      <vt:lpstr>Answer to First Research Question</vt:lpstr>
      <vt:lpstr>Answer to First Research Question</vt:lpstr>
      <vt:lpstr>Answer to First Research Question</vt:lpstr>
      <vt:lpstr>Answer to Second Research Question</vt:lpstr>
      <vt:lpstr>Questions?</vt:lpstr>
      <vt:lpstr>Questions</vt:lpstr>
      <vt:lpstr>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influence of the Dutch weather  on the health of horses</dc:title>
  <dc:creator>Padje, J. van 't (Josje, Student M-CS)</dc:creator>
  <cp:lastModifiedBy>Padje, J. van 't (Josje, Student M-CS)</cp:lastModifiedBy>
  <cp:revision>51</cp:revision>
  <cp:lastPrinted>2021-01-04T09:43:09Z</cp:lastPrinted>
  <dcterms:created xsi:type="dcterms:W3CDTF">2020-12-30T10:19:15Z</dcterms:created>
  <dcterms:modified xsi:type="dcterms:W3CDTF">2021-01-04T21:18:57Z</dcterms:modified>
</cp:coreProperties>
</file>